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0.xml" ContentType="application/vnd.openxmlformats-officedocument.themeOverr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1.xml" ContentType="application/vnd.openxmlformats-officedocument.themeOverr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2.xml" ContentType="application/vnd.openxmlformats-officedocument.themeOverride+xml"/>
  <Override PartName="/ppt/theme/themeOverride13.xml" ContentType="application/vnd.openxmlformats-officedocument.themeOverride+xml"/>
  <Override PartName="/ppt/notesSlides/notesSlide18.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19.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0.xml" ContentType="application/vnd.openxmlformats-officedocument.themeOverr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28.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29.xml" ContentType="application/vnd.openxmlformats-officedocument.themeOverride+xml"/>
  <Override PartName="/ppt/theme/themeOverride30.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31.xml" ContentType="application/vnd.openxmlformats-officedocument.themeOverr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32.xml" ContentType="application/vnd.openxmlformats-officedocument.themeOverride+xml"/>
  <Override PartName="/ppt/theme/themeOverride33.xml" ContentType="application/vnd.openxmlformats-officedocument.themeOverride+xml"/>
  <Override PartName="/ppt/notesSlides/notesSlide27.xml" ContentType="application/vnd.openxmlformats-officedocument.presentationml.notesSlide+xml"/>
  <Override PartName="/ppt/theme/themeOverride34.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 id="2147483739" r:id="rId2"/>
  </p:sldMasterIdLst>
  <p:notesMasterIdLst>
    <p:notesMasterId r:id="rId62"/>
  </p:notesMasterIdLst>
  <p:sldIdLst>
    <p:sldId id="256" r:id="rId3"/>
    <p:sldId id="946" r:id="rId4"/>
    <p:sldId id="945" r:id="rId5"/>
    <p:sldId id="258" r:id="rId6"/>
    <p:sldId id="261" r:id="rId7"/>
    <p:sldId id="265" r:id="rId8"/>
    <p:sldId id="263" r:id="rId9"/>
    <p:sldId id="959" r:id="rId10"/>
    <p:sldId id="981" r:id="rId11"/>
    <p:sldId id="979" r:id="rId12"/>
    <p:sldId id="980" r:id="rId13"/>
    <p:sldId id="286" r:id="rId14"/>
    <p:sldId id="2146847016" r:id="rId15"/>
    <p:sldId id="2146847018" r:id="rId16"/>
    <p:sldId id="262" r:id="rId17"/>
    <p:sldId id="978" r:id="rId18"/>
    <p:sldId id="948" r:id="rId19"/>
    <p:sldId id="950" r:id="rId20"/>
    <p:sldId id="270" r:id="rId21"/>
    <p:sldId id="271" r:id="rId22"/>
    <p:sldId id="283" r:id="rId23"/>
    <p:sldId id="267" r:id="rId24"/>
    <p:sldId id="266" r:id="rId25"/>
    <p:sldId id="281" r:id="rId26"/>
    <p:sldId id="264" r:id="rId27"/>
    <p:sldId id="268" r:id="rId28"/>
    <p:sldId id="949" r:id="rId29"/>
    <p:sldId id="326" r:id="rId30"/>
    <p:sldId id="303" r:id="rId31"/>
    <p:sldId id="2146847010" r:id="rId32"/>
    <p:sldId id="2146847011" r:id="rId33"/>
    <p:sldId id="2146847006" r:id="rId34"/>
    <p:sldId id="2146847013" r:id="rId35"/>
    <p:sldId id="269" r:id="rId36"/>
    <p:sldId id="273" r:id="rId37"/>
    <p:sldId id="279" r:id="rId38"/>
    <p:sldId id="278" r:id="rId39"/>
    <p:sldId id="282" r:id="rId40"/>
    <p:sldId id="951" r:id="rId41"/>
    <p:sldId id="2146847012" r:id="rId42"/>
    <p:sldId id="2146847005" r:id="rId43"/>
    <p:sldId id="2146847008" r:id="rId44"/>
    <p:sldId id="777" r:id="rId45"/>
    <p:sldId id="272" r:id="rId46"/>
    <p:sldId id="274" r:id="rId47"/>
    <p:sldId id="298" r:id="rId48"/>
    <p:sldId id="259" r:id="rId49"/>
    <p:sldId id="970" r:id="rId50"/>
    <p:sldId id="971" r:id="rId51"/>
    <p:sldId id="2146847014" r:id="rId52"/>
    <p:sldId id="974" r:id="rId53"/>
    <p:sldId id="975" r:id="rId54"/>
    <p:sldId id="976" r:id="rId55"/>
    <p:sldId id="284" r:id="rId56"/>
    <p:sldId id="288" r:id="rId57"/>
    <p:sldId id="285" r:id="rId58"/>
    <p:sldId id="329" r:id="rId59"/>
    <p:sldId id="2146847015" r:id="rId60"/>
    <p:sldId id="94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7CD"/>
    <a:srgbClr val="D48769"/>
    <a:srgbClr val="FFCDB7"/>
    <a:srgbClr val="FFF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6275B8-72C0-A141-83D0-CDB518A69E8D}" v="281" dt="2024-10-01T09:46:45.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5"/>
    <p:restoredTop sz="87945"/>
  </p:normalViewPr>
  <p:slideViewPr>
    <p:cSldViewPr snapToGrid="0">
      <p:cViewPr varScale="1">
        <p:scale>
          <a:sx n="111" d="100"/>
          <a:sy n="111" d="100"/>
        </p:scale>
        <p:origin x="10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7.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AFBBC9-CA96-4705-939A-7399ABE71AA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943B7E4-71B4-4A25-ADFD-BDD9FF5E3C5F}">
      <dgm:prSet/>
      <dgm:spPr/>
      <dgm:t>
        <a:bodyPr/>
        <a:lstStyle/>
        <a:p>
          <a:pPr>
            <a:defRPr cap="all"/>
          </a:pPr>
          <a:r>
            <a:rPr lang="en-US" b="1" dirty="0"/>
            <a:t>Introduction to AI</a:t>
          </a:r>
        </a:p>
      </dgm:t>
    </dgm:pt>
    <dgm:pt modelId="{85A7F3CB-97F2-4756-80C2-4F9F782D78F9}" type="parTrans" cxnId="{72BC74D6-AE37-4027-9F96-5A1FB97056FC}">
      <dgm:prSet/>
      <dgm:spPr/>
      <dgm:t>
        <a:bodyPr/>
        <a:lstStyle/>
        <a:p>
          <a:endParaRPr lang="en-US"/>
        </a:p>
      </dgm:t>
    </dgm:pt>
    <dgm:pt modelId="{2692CA68-BF85-42A1-995C-8739423B2597}" type="sibTrans" cxnId="{72BC74D6-AE37-4027-9F96-5A1FB97056FC}">
      <dgm:prSet/>
      <dgm:spPr/>
      <dgm:t>
        <a:bodyPr/>
        <a:lstStyle/>
        <a:p>
          <a:endParaRPr lang="en-US"/>
        </a:p>
      </dgm:t>
    </dgm:pt>
    <dgm:pt modelId="{04342664-9851-4CF4-BB8B-89C4EDE5A1D4}">
      <dgm:prSet/>
      <dgm:spPr/>
      <dgm:t>
        <a:bodyPr/>
        <a:lstStyle/>
        <a:p>
          <a:pPr>
            <a:defRPr cap="all"/>
          </a:pPr>
          <a:r>
            <a:rPr lang="en-US" b="1" dirty="0"/>
            <a:t>Current Applications of AI in Ophthalmology</a:t>
          </a:r>
        </a:p>
      </dgm:t>
    </dgm:pt>
    <dgm:pt modelId="{9DE4215E-5E20-46BA-BB2A-63B97BB3D88B}" type="parTrans" cxnId="{C4C9B46C-EE8A-4EBB-B453-3F34FC95CAB2}">
      <dgm:prSet/>
      <dgm:spPr/>
      <dgm:t>
        <a:bodyPr/>
        <a:lstStyle/>
        <a:p>
          <a:endParaRPr lang="en-US"/>
        </a:p>
      </dgm:t>
    </dgm:pt>
    <dgm:pt modelId="{FAE8EC98-A64B-4F08-9A07-F6ED48E93AEF}" type="sibTrans" cxnId="{C4C9B46C-EE8A-4EBB-B453-3F34FC95CAB2}">
      <dgm:prSet/>
      <dgm:spPr/>
      <dgm:t>
        <a:bodyPr/>
        <a:lstStyle/>
        <a:p>
          <a:endParaRPr lang="en-US"/>
        </a:p>
      </dgm:t>
    </dgm:pt>
    <dgm:pt modelId="{4B022E48-5ACE-46FC-AAFE-4C77FD6F01E4}">
      <dgm:prSet/>
      <dgm:spPr/>
      <dgm:t>
        <a:bodyPr/>
        <a:lstStyle/>
        <a:p>
          <a:pPr>
            <a:defRPr cap="all"/>
          </a:pPr>
          <a:r>
            <a:rPr lang="en-US" b="1" dirty="0"/>
            <a:t>CHALLENGES</a:t>
          </a:r>
        </a:p>
      </dgm:t>
    </dgm:pt>
    <dgm:pt modelId="{57882747-B0DA-4C41-9338-C14B7C918B82}" type="parTrans" cxnId="{714F7B4B-841B-4255-A32E-57F2FF5E46F6}">
      <dgm:prSet/>
      <dgm:spPr/>
      <dgm:t>
        <a:bodyPr/>
        <a:lstStyle/>
        <a:p>
          <a:endParaRPr lang="en-US"/>
        </a:p>
      </dgm:t>
    </dgm:pt>
    <dgm:pt modelId="{9A1CEDD9-B1ED-483F-A3DF-A86796FB10DF}" type="sibTrans" cxnId="{714F7B4B-841B-4255-A32E-57F2FF5E46F6}">
      <dgm:prSet/>
      <dgm:spPr/>
      <dgm:t>
        <a:bodyPr/>
        <a:lstStyle/>
        <a:p>
          <a:endParaRPr lang="en-US"/>
        </a:p>
      </dgm:t>
    </dgm:pt>
    <dgm:pt modelId="{9F120B45-DBF4-45ED-BD72-849D4D7A6465}">
      <dgm:prSet/>
      <dgm:spPr/>
      <dgm:t>
        <a:bodyPr/>
        <a:lstStyle/>
        <a:p>
          <a:pPr>
            <a:defRPr cap="all"/>
          </a:pPr>
          <a:r>
            <a:rPr lang="en-US" b="1" dirty="0"/>
            <a:t>Future </a:t>
          </a:r>
        </a:p>
        <a:p>
          <a:pPr>
            <a:defRPr cap="all"/>
          </a:pPr>
          <a:r>
            <a:rPr lang="en-US" b="1" dirty="0"/>
            <a:t>directions</a:t>
          </a:r>
        </a:p>
      </dgm:t>
    </dgm:pt>
    <dgm:pt modelId="{66E59777-57D0-4B73-8B51-6747D5E983A0}" type="parTrans" cxnId="{969A1BC2-5EF5-4119-AA57-43DAB13D3469}">
      <dgm:prSet/>
      <dgm:spPr/>
      <dgm:t>
        <a:bodyPr/>
        <a:lstStyle/>
        <a:p>
          <a:endParaRPr lang="en-US"/>
        </a:p>
      </dgm:t>
    </dgm:pt>
    <dgm:pt modelId="{262A9294-E0B9-4ED3-AF64-ECACBA451417}" type="sibTrans" cxnId="{969A1BC2-5EF5-4119-AA57-43DAB13D3469}">
      <dgm:prSet/>
      <dgm:spPr/>
      <dgm:t>
        <a:bodyPr/>
        <a:lstStyle/>
        <a:p>
          <a:endParaRPr lang="en-US"/>
        </a:p>
      </dgm:t>
    </dgm:pt>
    <dgm:pt modelId="{940862F3-2BBF-412B-8D5B-BE5860B1B156}" type="pres">
      <dgm:prSet presAssocID="{65AFBBC9-CA96-4705-939A-7399ABE71AA7}" presName="root" presStyleCnt="0">
        <dgm:presLayoutVars>
          <dgm:dir/>
          <dgm:resizeHandles val="exact"/>
        </dgm:presLayoutVars>
      </dgm:prSet>
      <dgm:spPr/>
    </dgm:pt>
    <dgm:pt modelId="{E4B6F976-7DBC-4757-9922-35B3779BC564}" type="pres">
      <dgm:prSet presAssocID="{3943B7E4-71B4-4A25-ADFD-BDD9FF5E3C5F}" presName="compNode" presStyleCnt="0"/>
      <dgm:spPr/>
    </dgm:pt>
    <dgm:pt modelId="{7EEA4DD3-950F-494D-B2D6-A42935A970A3}" type="pres">
      <dgm:prSet presAssocID="{3943B7E4-71B4-4A25-ADFD-BDD9FF5E3C5F}" presName="iconBgRect" presStyleLbl="bgShp" presStyleIdx="0" presStyleCnt="4"/>
      <dgm:spPr/>
    </dgm:pt>
    <dgm:pt modelId="{0780B269-E183-4D27-A2C7-BDEBD503B8E4}" type="pres">
      <dgm:prSet presAssocID="{3943B7E4-71B4-4A25-ADFD-BDD9FF5E3C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F7AAAB77-ED0A-42EB-B18A-AFEDADE1CDE4}" type="pres">
      <dgm:prSet presAssocID="{3943B7E4-71B4-4A25-ADFD-BDD9FF5E3C5F}" presName="spaceRect" presStyleCnt="0"/>
      <dgm:spPr/>
    </dgm:pt>
    <dgm:pt modelId="{D491D80B-59C0-4E4F-91E6-8E807347FF30}" type="pres">
      <dgm:prSet presAssocID="{3943B7E4-71B4-4A25-ADFD-BDD9FF5E3C5F}" presName="textRect" presStyleLbl="revTx" presStyleIdx="0" presStyleCnt="4">
        <dgm:presLayoutVars>
          <dgm:chMax val="1"/>
          <dgm:chPref val="1"/>
        </dgm:presLayoutVars>
      </dgm:prSet>
      <dgm:spPr/>
    </dgm:pt>
    <dgm:pt modelId="{2C2BA4C0-3345-4EF8-ADBB-62C6F1AD92C7}" type="pres">
      <dgm:prSet presAssocID="{2692CA68-BF85-42A1-995C-8739423B2597}" presName="sibTrans" presStyleCnt="0"/>
      <dgm:spPr/>
    </dgm:pt>
    <dgm:pt modelId="{4A07DAE6-B5F8-44EE-A28F-52132A7658CA}" type="pres">
      <dgm:prSet presAssocID="{04342664-9851-4CF4-BB8B-89C4EDE5A1D4}" presName="compNode" presStyleCnt="0"/>
      <dgm:spPr/>
    </dgm:pt>
    <dgm:pt modelId="{4132DA47-20AB-4434-8AC2-8F0080A30A08}" type="pres">
      <dgm:prSet presAssocID="{04342664-9851-4CF4-BB8B-89C4EDE5A1D4}" presName="iconBgRect" presStyleLbl="bgShp" presStyleIdx="1" presStyleCnt="4"/>
      <dgm:spPr/>
    </dgm:pt>
    <dgm:pt modelId="{4BE84109-BD24-4307-A19F-804458A7D3B2}" type="pres">
      <dgm:prSet presAssocID="{04342664-9851-4CF4-BB8B-89C4EDE5A1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629EB3BE-8EF2-4A3D-B5CA-19A096D6F6E7}" type="pres">
      <dgm:prSet presAssocID="{04342664-9851-4CF4-BB8B-89C4EDE5A1D4}" presName="spaceRect" presStyleCnt="0"/>
      <dgm:spPr/>
    </dgm:pt>
    <dgm:pt modelId="{313DB44B-1A53-4426-8292-7B5E651518EC}" type="pres">
      <dgm:prSet presAssocID="{04342664-9851-4CF4-BB8B-89C4EDE5A1D4}" presName="textRect" presStyleLbl="revTx" presStyleIdx="1" presStyleCnt="4">
        <dgm:presLayoutVars>
          <dgm:chMax val="1"/>
          <dgm:chPref val="1"/>
        </dgm:presLayoutVars>
      </dgm:prSet>
      <dgm:spPr/>
    </dgm:pt>
    <dgm:pt modelId="{0B40B947-2CF0-4E34-9FD5-659DA8A14846}" type="pres">
      <dgm:prSet presAssocID="{FAE8EC98-A64B-4F08-9A07-F6ED48E93AEF}" presName="sibTrans" presStyleCnt="0"/>
      <dgm:spPr/>
    </dgm:pt>
    <dgm:pt modelId="{D21FEE6B-B6C0-4BFC-A2FB-56847A898A43}" type="pres">
      <dgm:prSet presAssocID="{4B022E48-5ACE-46FC-AAFE-4C77FD6F01E4}" presName="compNode" presStyleCnt="0"/>
      <dgm:spPr/>
    </dgm:pt>
    <dgm:pt modelId="{1B4B6D1B-7D2E-453A-95F3-E45CA7ADE33F}" type="pres">
      <dgm:prSet presAssocID="{4B022E48-5ACE-46FC-AAFE-4C77FD6F01E4}" presName="iconBgRect" presStyleLbl="bgShp" presStyleIdx="2" presStyleCnt="4"/>
      <dgm:spPr/>
    </dgm:pt>
    <dgm:pt modelId="{CABCA6FF-5772-4A8F-A332-955172E66FEA}" type="pres">
      <dgm:prSet presAssocID="{4B022E48-5ACE-46FC-AAFE-4C77FD6F01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59BC4E3A-9487-4CB3-8F5C-085489FD3E0B}" type="pres">
      <dgm:prSet presAssocID="{4B022E48-5ACE-46FC-AAFE-4C77FD6F01E4}" presName="spaceRect" presStyleCnt="0"/>
      <dgm:spPr/>
    </dgm:pt>
    <dgm:pt modelId="{B91FD110-399D-4DB9-AEC1-B6EB6DD7D6C1}" type="pres">
      <dgm:prSet presAssocID="{4B022E48-5ACE-46FC-AAFE-4C77FD6F01E4}" presName="textRect" presStyleLbl="revTx" presStyleIdx="2" presStyleCnt="4">
        <dgm:presLayoutVars>
          <dgm:chMax val="1"/>
          <dgm:chPref val="1"/>
        </dgm:presLayoutVars>
      </dgm:prSet>
      <dgm:spPr/>
    </dgm:pt>
    <dgm:pt modelId="{FE218661-7E23-4FD6-8E95-A52A43BC94A7}" type="pres">
      <dgm:prSet presAssocID="{9A1CEDD9-B1ED-483F-A3DF-A86796FB10DF}" presName="sibTrans" presStyleCnt="0"/>
      <dgm:spPr/>
    </dgm:pt>
    <dgm:pt modelId="{F48A7C4E-942F-455B-953D-6E9B53D51041}" type="pres">
      <dgm:prSet presAssocID="{9F120B45-DBF4-45ED-BD72-849D4D7A6465}" presName="compNode" presStyleCnt="0"/>
      <dgm:spPr/>
    </dgm:pt>
    <dgm:pt modelId="{F1A0400E-0CD5-4AA1-BBB0-88E678DEC802}" type="pres">
      <dgm:prSet presAssocID="{9F120B45-DBF4-45ED-BD72-849D4D7A6465}" presName="iconBgRect" presStyleLbl="bgShp" presStyleIdx="3" presStyleCnt="4"/>
      <dgm:spPr/>
    </dgm:pt>
    <dgm:pt modelId="{11248F4E-9DDA-492B-9BA3-5EDCFE760C8A}" type="pres">
      <dgm:prSet presAssocID="{9F120B45-DBF4-45ED-BD72-849D4D7A646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2071F51-D5CA-4DA2-9FA0-B5AFBD535A99}" type="pres">
      <dgm:prSet presAssocID="{9F120B45-DBF4-45ED-BD72-849D4D7A6465}" presName="spaceRect" presStyleCnt="0"/>
      <dgm:spPr/>
    </dgm:pt>
    <dgm:pt modelId="{B55772F3-2BEF-4BDD-AE18-9B450B0D1B85}" type="pres">
      <dgm:prSet presAssocID="{9F120B45-DBF4-45ED-BD72-849D4D7A6465}" presName="textRect" presStyleLbl="revTx" presStyleIdx="3" presStyleCnt="4">
        <dgm:presLayoutVars>
          <dgm:chMax val="1"/>
          <dgm:chPref val="1"/>
        </dgm:presLayoutVars>
      </dgm:prSet>
      <dgm:spPr/>
    </dgm:pt>
  </dgm:ptLst>
  <dgm:cxnLst>
    <dgm:cxn modelId="{475B821F-925F-4964-AF31-9604F5E693CE}" type="presOf" srcId="{4B022E48-5ACE-46FC-AAFE-4C77FD6F01E4}" destId="{B91FD110-399D-4DB9-AEC1-B6EB6DD7D6C1}" srcOrd="0" destOrd="0" presId="urn:microsoft.com/office/officeart/2018/5/layout/IconCircleLabelList"/>
    <dgm:cxn modelId="{714F7B4B-841B-4255-A32E-57F2FF5E46F6}" srcId="{65AFBBC9-CA96-4705-939A-7399ABE71AA7}" destId="{4B022E48-5ACE-46FC-AAFE-4C77FD6F01E4}" srcOrd="2" destOrd="0" parTransId="{57882747-B0DA-4C41-9338-C14B7C918B82}" sibTransId="{9A1CEDD9-B1ED-483F-A3DF-A86796FB10DF}"/>
    <dgm:cxn modelId="{AC4B4652-3580-4604-BC85-DB7599FB8904}" type="presOf" srcId="{3943B7E4-71B4-4A25-ADFD-BDD9FF5E3C5F}" destId="{D491D80B-59C0-4E4F-91E6-8E807347FF30}" srcOrd="0" destOrd="0" presId="urn:microsoft.com/office/officeart/2018/5/layout/IconCircleLabelList"/>
    <dgm:cxn modelId="{2A312D68-B753-4EDA-8B10-38865E4ABFCF}" type="presOf" srcId="{04342664-9851-4CF4-BB8B-89C4EDE5A1D4}" destId="{313DB44B-1A53-4426-8292-7B5E651518EC}" srcOrd="0" destOrd="0" presId="urn:microsoft.com/office/officeart/2018/5/layout/IconCircleLabelList"/>
    <dgm:cxn modelId="{C4C9B46C-EE8A-4EBB-B453-3F34FC95CAB2}" srcId="{65AFBBC9-CA96-4705-939A-7399ABE71AA7}" destId="{04342664-9851-4CF4-BB8B-89C4EDE5A1D4}" srcOrd="1" destOrd="0" parTransId="{9DE4215E-5E20-46BA-BB2A-63B97BB3D88B}" sibTransId="{FAE8EC98-A64B-4F08-9A07-F6ED48E93AEF}"/>
    <dgm:cxn modelId="{969A1BC2-5EF5-4119-AA57-43DAB13D3469}" srcId="{65AFBBC9-CA96-4705-939A-7399ABE71AA7}" destId="{9F120B45-DBF4-45ED-BD72-849D4D7A6465}" srcOrd="3" destOrd="0" parTransId="{66E59777-57D0-4B73-8B51-6747D5E983A0}" sibTransId="{262A9294-E0B9-4ED3-AF64-ECACBA451417}"/>
    <dgm:cxn modelId="{4FEC3EC2-DD0E-4E42-A3E3-5EF1DF7717DC}" type="presOf" srcId="{9F120B45-DBF4-45ED-BD72-849D4D7A6465}" destId="{B55772F3-2BEF-4BDD-AE18-9B450B0D1B85}" srcOrd="0" destOrd="0" presId="urn:microsoft.com/office/officeart/2018/5/layout/IconCircleLabelList"/>
    <dgm:cxn modelId="{72BC74D6-AE37-4027-9F96-5A1FB97056FC}" srcId="{65AFBBC9-CA96-4705-939A-7399ABE71AA7}" destId="{3943B7E4-71B4-4A25-ADFD-BDD9FF5E3C5F}" srcOrd="0" destOrd="0" parTransId="{85A7F3CB-97F2-4756-80C2-4F9F782D78F9}" sibTransId="{2692CA68-BF85-42A1-995C-8739423B2597}"/>
    <dgm:cxn modelId="{C8AA3AE0-6C40-4B61-B92E-2176319288A7}" type="presOf" srcId="{65AFBBC9-CA96-4705-939A-7399ABE71AA7}" destId="{940862F3-2BBF-412B-8D5B-BE5860B1B156}" srcOrd="0" destOrd="0" presId="urn:microsoft.com/office/officeart/2018/5/layout/IconCircleLabelList"/>
    <dgm:cxn modelId="{1741C238-D445-48B2-9AB8-1BCE9C16471F}" type="presParOf" srcId="{940862F3-2BBF-412B-8D5B-BE5860B1B156}" destId="{E4B6F976-7DBC-4757-9922-35B3779BC564}" srcOrd="0" destOrd="0" presId="urn:microsoft.com/office/officeart/2018/5/layout/IconCircleLabelList"/>
    <dgm:cxn modelId="{DCE93EE2-94F5-44AE-8FB6-636A8E9AA03E}" type="presParOf" srcId="{E4B6F976-7DBC-4757-9922-35B3779BC564}" destId="{7EEA4DD3-950F-494D-B2D6-A42935A970A3}" srcOrd="0" destOrd="0" presId="urn:microsoft.com/office/officeart/2018/5/layout/IconCircleLabelList"/>
    <dgm:cxn modelId="{9326809C-582E-411F-937F-1DC21EA9AB4B}" type="presParOf" srcId="{E4B6F976-7DBC-4757-9922-35B3779BC564}" destId="{0780B269-E183-4D27-A2C7-BDEBD503B8E4}" srcOrd="1" destOrd="0" presId="urn:microsoft.com/office/officeart/2018/5/layout/IconCircleLabelList"/>
    <dgm:cxn modelId="{3723BA21-2B45-4EC0-AB37-14478161FF28}" type="presParOf" srcId="{E4B6F976-7DBC-4757-9922-35B3779BC564}" destId="{F7AAAB77-ED0A-42EB-B18A-AFEDADE1CDE4}" srcOrd="2" destOrd="0" presId="urn:microsoft.com/office/officeart/2018/5/layout/IconCircleLabelList"/>
    <dgm:cxn modelId="{8519FE11-6DCC-4A09-9951-F0999F874AFE}" type="presParOf" srcId="{E4B6F976-7DBC-4757-9922-35B3779BC564}" destId="{D491D80B-59C0-4E4F-91E6-8E807347FF30}" srcOrd="3" destOrd="0" presId="urn:microsoft.com/office/officeart/2018/5/layout/IconCircleLabelList"/>
    <dgm:cxn modelId="{AE23BBC3-DA02-4574-BF98-F5438659069D}" type="presParOf" srcId="{940862F3-2BBF-412B-8D5B-BE5860B1B156}" destId="{2C2BA4C0-3345-4EF8-ADBB-62C6F1AD92C7}" srcOrd="1" destOrd="0" presId="urn:microsoft.com/office/officeart/2018/5/layout/IconCircleLabelList"/>
    <dgm:cxn modelId="{D6D07F56-AA0A-42D3-B450-F8D1C53C678F}" type="presParOf" srcId="{940862F3-2BBF-412B-8D5B-BE5860B1B156}" destId="{4A07DAE6-B5F8-44EE-A28F-52132A7658CA}" srcOrd="2" destOrd="0" presId="urn:microsoft.com/office/officeart/2018/5/layout/IconCircleLabelList"/>
    <dgm:cxn modelId="{788692F0-216E-4D73-BBD4-5C75218F2055}" type="presParOf" srcId="{4A07DAE6-B5F8-44EE-A28F-52132A7658CA}" destId="{4132DA47-20AB-4434-8AC2-8F0080A30A08}" srcOrd="0" destOrd="0" presId="urn:microsoft.com/office/officeart/2018/5/layout/IconCircleLabelList"/>
    <dgm:cxn modelId="{391B0BFD-4F05-470A-A8D9-8A2F3A132A52}" type="presParOf" srcId="{4A07DAE6-B5F8-44EE-A28F-52132A7658CA}" destId="{4BE84109-BD24-4307-A19F-804458A7D3B2}" srcOrd="1" destOrd="0" presId="urn:microsoft.com/office/officeart/2018/5/layout/IconCircleLabelList"/>
    <dgm:cxn modelId="{96ED1D7E-2BB2-425F-80DC-896A078F101C}" type="presParOf" srcId="{4A07DAE6-B5F8-44EE-A28F-52132A7658CA}" destId="{629EB3BE-8EF2-4A3D-B5CA-19A096D6F6E7}" srcOrd="2" destOrd="0" presId="urn:microsoft.com/office/officeart/2018/5/layout/IconCircleLabelList"/>
    <dgm:cxn modelId="{116FC917-5DAA-4A17-9A46-BB14C37DEE41}" type="presParOf" srcId="{4A07DAE6-B5F8-44EE-A28F-52132A7658CA}" destId="{313DB44B-1A53-4426-8292-7B5E651518EC}" srcOrd="3" destOrd="0" presId="urn:microsoft.com/office/officeart/2018/5/layout/IconCircleLabelList"/>
    <dgm:cxn modelId="{A821B168-3795-4477-8FBF-FDF4664F89F0}" type="presParOf" srcId="{940862F3-2BBF-412B-8D5B-BE5860B1B156}" destId="{0B40B947-2CF0-4E34-9FD5-659DA8A14846}" srcOrd="3" destOrd="0" presId="urn:microsoft.com/office/officeart/2018/5/layout/IconCircleLabelList"/>
    <dgm:cxn modelId="{4D2CB2DA-6EB9-46C6-9E69-720970A99E3B}" type="presParOf" srcId="{940862F3-2BBF-412B-8D5B-BE5860B1B156}" destId="{D21FEE6B-B6C0-4BFC-A2FB-56847A898A43}" srcOrd="4" destOrd="0" presId="urn:microsoft.com/office/officeart/2018/5/layout/IconCircleLabelList"/>
    <dgm:cxn modelId="{4264DE4E-FEF9-4947-B455-4CCBFC406B82}" type="presParOf" srcId="{D21FEE6B-B6C0-4BFC-A2FB-56847A898A43}" destId="{1B4B6D1B-7D2E-453A-95F3-E45CA7ADE33F}" srcOrd="0" destOrd="0" presId="urn:microsoft.com/office/officeart/2018/5/layout/IconCircleLabelList"/>
    <dgm:cxn modelId="{358F12A1-0E5E-461F-82CE-1CD50E0F7F19}" type="presParOf" srcId="{D21FEE6B-B6C0-4BFC-A2FB-56847A898A43}" destId="{CABCA6FF-5772-4A8F-A332-955172E66FEA}" srcOrd="1" destOrd="0" presId="urn:microsoft.com/office/officeart/2018/5/layout/IconCircleLabelList"/>
    <dgm:cxn modelId="{DE3FA457-B32F-4AEF-92D5-06A0A19A5F1B}" type="presParOf" srcId="{D21FEE6B-B6C0-4BFC-A2FB-56847A898A43}" destId="{59BC4E3A-9487-4CB3-8F5C-085489FD3E0B}" srcOrd="2" destOrd="0" presId="urn:microsoft.com/office/officeart/2018/5/layout/IconCircleLabelList"/>
    <dgm:cxn modelId="{A0A9C01B-ECE8-4DBD-80A3-20ED31C139C3}" type="presParOf" srcId="{D21FEE6B-B6C0-4BFC-A2FB-56847A898A43}" destId="{B91FD110-399D-4DB9-AEC1-B6EB6DD7D6C1}" srcOrd="3" destOrd="0" presId="urn:microsoft.com/office/officeart/2018/5/layout/IconCircleLabelList"/>
    <dgm:cxn modelId="{32BE9CCB-AC92-482A-80E8-9C3425E6FA81}" type="presParOf" srcId="{940862F3-2BBF-412B-8D5B-BE5860B1B156}" destId="{FE218661-7E23-4FD6-8E95-A52A43BC94A7}" srcOrd="5" destOrd="0" presId="urn:microsoft.com/office/officeart/2018/5/layout/IconCircleLabelList"/>
    <dgm:cxn modelId="{3B273C9F-5856-47D1-AF58-62CD25748F06}" type="presParOf" srcId="{940862F3-2BBF-412B-8D5B-BE5860B1B156}" destId="{F48A7C4E-942F-455B-953D-6E9B53D51041}" srcOrd="6" destOrd="0" presId="urn:microsoft.com/office/officeart/2018/5/layout/IconCircleLabelList"/>
    <dgm:cxn modelId="{F345559D-EF20-4D70-96C0-91C72BC924CF}" type="presParOf" srcId="{F48A7C4E-942F-455B-953D-6E9B53D51041}" destId="{F1A0400E-0CD5-4AA1-BBB0-88E678DEC802}" srcOrd="0" destOrd="0" presId="urn:microsoft.com/office/officeart/2018/5/layout/IconCircleLabelList"/>
    <dgm:cxn modelId="{A8B2249C-85DB-4CE6-BF26-27206BF61901}" type="presParOf" srcId="{F48A7C4E-942F-455B-953D-6E9B53D51041}" destId="{11248F4E-9DDA-492B-9BA3-5EDCFE760C8A}" srcOrd="1" destOrd="0" presId="urn:microsoft.com/office/officeart/2018/5/layout/IconCircleLabelList"/>
    <dgm:cxn modelId="{9E0268C4-C1F3-4C3D-B4C1-664C41539ABA}" type="presParOf" srcId="{F48A7C4E-942F-455B-953D-6E9B53D51041}" destId="{52071F51-D5CA-4DA2-9FA0-B5AFBD535A99}" srcOrd="2" destOrd="0" presId="urn:microsoft.com/office/officeart/2018/5/layout/IconCircleLabelList"/>
    <dgm:cxn modelId="{32D413CE-873E-4A0C-A77E-C562CB10A15B}" type="presParOf" srcId="{F48A7C4E-942F-455B-953D-6E9B53D51041}" destId="{B55772F3-2BEF-4BDD-AE18-9B450B0D1B8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EC96253-02C3-42BE-AB2C-5731814419CD}"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A71EE098-2391-4E81-ABA0-D35A86B886D6}">
      <dgm:prSet/>
      <dgm:spPr/>
      <dgm:t>
        <a:bodyPr/>
        <a:lstStyle/>
        <a:p>
          <a:pPr>
            <a:lnSpc>
              <a:spcPct val="100000"/>
            </a:lnSpc>
          </a:pPr>
          <a:r>
            <a:rPr lang="en-US" dirty="0"/>
            <a:t>Patient Privacy: Safeguarding sensitive data.</a:t>
          </a:r>
        </a:p>
      </dgm:t>
    </dgm:pt>
    <dgm:pt modelId="{8A6CA359-BB4A-4996-9841-D923683E1D14}" type="parTrans" cxnId="{DBBE4E0B-2C2D-4F28-A0F5-9F0209160F35}">
      <dgm:prSet/>
      <dgm:spPr/>
      <dgm:t>
        <a:bodyPr/>
        <a:lstStyle/>
        <a:p>
          <a:endParaRPr lang="en-US"/>
        </a:p>
      </dgm:t>
    </dgm:pt>
    <dgm:pt modelId="{DFE45AFA-DEB3-4E17-9E1B-28A2AC266ABC}" type="sibTrans" cxnId="{DBBE4E0B-2C2D-4F28-A0F5-9F0209160F35}">
      <dgm:prSet/>
      <dgm:spPr/>
      <dgm:t>
        <a:bodyPr/>
        <a:lstStyle/>
        <a:p>
          <a:endParaRPr lang="en-US"/>
        </a:p>
      </dgm:t>
    </dgm:pt>
    <dgm:pt modelId="{56ADD9B5-61C8-442A-B313-A07928723EE4}">
      <dgm:prSet/>
      <dgm:spPr/>
      <dgm:t>
        <a:bodyPr/>
        <a:lstStyle/>
        <a:p>
          <a:pPr>
            <a:lnSpc>
              <a:spcPct val="100000"/>
            </a:lnSpc>
          </a:pPr>
          <a:r>
            <a:rPr lang="en-US"/>
            <a:t>Bias and Fairness: Ensuring equitable AI outcomes.</a:t>
          </a:r>
        </a:p>
      </dgm:t>
    </dgm:pt>
    <dgm:pt modelId="{360402B8-5ABF-4745-8BFD-368B9C2F929B}" type="parTrans" cxnId="{0455AEEE-DA7F-48B6-8E16-10618B1372AB}">
      <dgm:prSet/>
      <dgm:spPr/>
      <dgm:t>
        <a:bodyPr/>
        <a:lstStyle/>
        <a:p>
          <a:endParaRPr lang="en-US"/>
        </a:p>
      </dgm:t>
    </dgm:pt>
    <dgm:pt modelId="{C8C35C84-B630-4637-B805-0AE0CD61ED40}" type="sibTrans" cxnId="{0455AEEE-DA7F-48B6-8E16-10618B1372AB}">
      <dgm:prSet/>
      <dgm:spPr/>
      <dgm:t>
        <a:bodyPr/>
        <a:lstStyle/>
        <a:p>
          <a:endParaRPr lang="en-US"/>
        </a:p>
      </dgm:t>
    </dgm:pt>
    <dgm:pt modelId="{C3E39EEF-88A0-410B-AC6E-1C096D34D9C3}">
      <dgm:prSet/>
      <dgm:spPr/>
      <dgm:t>
        <a:bodyPr/>
        <a:lstStyle/>
        <a:p>
          <a:pPr>
            <a:lnSpc>
              <a:spcPct val="100000"/>
            </a:lnSpc>
          </a:pPr>
          <a:r>
            <a:rPr lang="en-US"/>
            <a:t>Accountability: Defining responsibility in AI-driven decisions.</a:t>
          </a:r>
        </a:p>
      </dgm:t>
    </dgm:pt>
    <dgm:pt modelId="{8EAA1D91-11B4-4AE3-92AD-BC7FB60F735D}" type="parTrans" cxnId="{B0D75402-9180-47B7-8BBA-A2E2BA1C4A5C}">
      <dgm:prSet/>
      <dgm:spPr/>
      <dgm:t>
        <a:bodyPr/>
        <a:lstStyle/>
        <a:p>
          <a:endParaRPr lang="en-US"/>
        </a:p>
      </dgm:t>
    </dgm:pt>
    <dgm:pt modelId="{B262CC26-1B0B-4ED6-9CA5-7BD138BEAD00}" type="sibTrans" cxnId="{B0D75402-9180-47B7-8BBA-A2E2BA1C4A5C}">
      <dgm:prSet/>
      <dgm:spPr/>
      <dgm:t>
        <a:bodyPr/>
        <a:lstStyle/>
        <a:p>
          <a:endParaRPr lang="en-US"/>
        </a:p>
      </dgm:t>
    </dgm:pt>
    <dgm:pt modelId="{CE1CA41D-FFCF-4A7E-9C9D-51AD65BECF4F}">
      <dgm:prSet/>
      <dgm:spPr/>
      <dgm:t>
        <a:bodyPr/>
        <a:lstStyle/>
        <a:p>
          <a:pPr>
            <a:lnSpc>
              <a:spcPct val="100000"/>
            </a:lnSpc>
          </a:pPr>
          <a:r>
            <a:rPr lang="en-US"/>
            <a:t>Informed Consent: Transparent communication with patients about AI use.</a:t>
          </a:r>
        </a:p>
      </dgm:t>
    </dgm:pt>
    <dgm:pt modelId="{DC9C64D3-B2E4-4603-AE85-4ED5AF5059C5}" type="parTrans" cxnId="{6C11ACB0-590E-4296-B354-4CAE53E040BD}">
      <dgm:prSet/>
      <dgm:spPr/>
      <dgm:t>
        <a:bodyPr/>
        <a:lstStyle/>
        <a:p>
          <a:endParaRPr lang="en-US"/>
        </a:p>
      </dgm:t>
    </dgm:pt>
    <dgm:pt modelId="{A6CCFCE5-5312-4FD4-BA53-57A22728EE16}" type="sibTrans" cxnId="{6C11ACB0-590E-4296-B354-4CAE53E040BD}">
      <dgm:prSet/>
      <dgm:spPr/>
      <dgm:t>
        <a:bodyPr/>
        <a:lstStyle/>
        <a:p>
          <a:endParaRPr lang="en-US"/>
        </a:p>
      </dgm:t>
    </dgm:pt>
    <dgm:pt modelId="{8B317B80-610E-430B-B6B5-2CEDA883F851}" type="pres">
      <dgm:prSet presAssocID="{9EC96253-02C3-42BE-AB2C-5731814419CD}" presName="root" presStyleCnt="0">
        <dgm:presLayoutVars>
          <dgm:dir/>
          <dgm:resizeHandles val="exact"/>
        </dgm:presLayoutVars>
      </dgm:prSet>
      <dgm:spPr/>
    </dgm:pt>
    <dgm:pt modelId="{382AC357-195C-4D98-A276-248D6307D66E}" type="pres">
      <dgm:prSet presAssocID="{A71EE098-2391-4E81-ABA0-D35A86B886D6}" presName="compNode" presStyleCnt="0"/>
      <dgm:spPr/>
    </dgm:pt>
    <dgm:pt modelId="{27F45A93-422E-444C-89EC-18CC71C7FABB}" type="pres">
      <dgm:prSet presAssocID="{A71EE098-2391-4E81-ABA0-D35A86B886D6}" presName="bgRect" presStyleLbl="bgShp" presStyleIdx="0" presStyleCnt="4"/>
      <dgm:spPr/>
    </dgm:pt>
    <dgm:pt modelId="{CFD3AA20-15F5-4E96-91D0-9A92715FB3BC}" type="pres">
      <dgm:prSet presAssocID="{A71EE098-2391-4E81-ABA0-D35A86B886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53951F08-C4FA-498E-81B6-AC447C6EC8D4}" type="pres">
      <dgm:prSet presAssocID="{A71EE098-2391-4E81-ABA0-D35A86B886D6}" presName="spaceRect" presStyleCnt="0"/>
      <dgm:spPr/>
    </dgm:pt>
    <dgm:pt modelId="{576ECD64-245E-4F24-B6FB-316832629D7F}" type="pres">
      <dgm:prSet presAssocID="{A71EE098-2391-4E81-ABA0-D35A86B886D6}" presName="parTx" presStyleLbl="revTx" presStyleIdx="0" presStyleCnt="4">
        <dgm:presLayoutVars>
          <dgm:chMax val="0"/>
          <dgm:chPref val="0"/>
        </dgm:presLayoutVars>
      </dgm:prSet>
      <dgm:spPr/>
    </dgm:pt>
    <dgm:pt modelId="{7E54D5C7-CB11-462E-BE00-DD1AF210CA1B}" type="pres">
      <dgm:prSet presAssocID="{DFE45AFA-DEB3-4E17-9E1B-28A2AC266ABC}" presName="sibTrans" presStyleCnt="0"/>
      <dgm:spPr/>
    </dgm:pt>
    <dgm:pt modelId="{F71B0E05-B391-49E9-BB23-7C63899777EE}" type="pres">
      <dgm:prSet presAssocID="{56ADD9B5-61C8-442A-B313-A07928723EE4}" presName="compNode" presStyleCnt="0"/>
      <dgm:spPr/>
    </dgm:pt>
    <dgm:pt modelId="{9CA8FD06-A72F-4119-BBC8-DE999223CE96}" type="pres">
      <dgm:prSet presAssocID="{56ADD9B5-61C8-442A-B313-A07928723EE4}" presName="bgRect" presStyleLbl="bgShp" presStyleIdx="1" presStyleCnt="4"/>
      <dgm:spPr/>
    </dgm:pt>
    <dgm:pt modelId="{23FEF0A8-E072-4766-9876-8F8452A8648E}" type="pres">
      <dgm:prSet presAssocID="{56ADD9B5-61C8-442A-B313-A07928723EE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C8EAB17A-C0A6-4415-A7F1-B83D6ADFC90C}" type="pres">
      <dgm:prSet presAssocID="{56ADD9B5-61C8-442A-B313-A07928723EE4}" presName="spaceRect" presStyleCnt="0"/>
      <dgm:spPr/>
    </dgm:pt>
    <dgm:pt modelId="{97A51A3F-62BE-4BBD-AE11-B51D63969C8C}" type="pres">
      <dgm:prSet presAssocID="{56ADD9B5-61C8-442A-B313-A07928723EE4}" presName="parTx" presStyleLbl="revTx" presStyleIdx="1" presStyleCnt="4">
        <dgm:presLayoutVars>
          <dgm:chMax val="0"/>
          <dgm:chPref val="0"/>
        </dgm:presLayoutVars>
      </dgm:prSet>
      <dgm:spPr/>
    </dgm:pt>
    <dgm:pt modelId="{0536CE59-6048-4FC7-8EF5-1E67A7BF5229}" type="pres">
      <dgm:prSet presAssocID="{C8C35C84-B630-4637-B805-0AE0CD61ED40}" presName="sibTrans" presStyleCnt="0"/>
      <dgm:spPr/>
    </dgm:pt>
    <dgm:pt modelId="{7E493986-731D-4556-BCA0-5369D225AF37}" type="pres">
      <dgm:prSet presAssocID="{C3E39EEF-88A0-410B-AC6E-1C096D34D9C3}" presName="compNode" presStyleCnt="0"/>
      <dgm:spPr/>
    </dgm:pt>
    <dgm:pt modelId="{7A123E2D-6779-4BB9-85D8-B29C4E951405}" type="pres">
      <dgm:prSet presAssocID="{C3E39EEF-88A0-410B-AC6E-1C096D34D9C3}" presName="bgRect" presStyleLbl="bgShp" presStyleIdx="2" presStyleCnt="4"/>
      <dgm:spPr/>
    </dgm:pt>
    <dgm:pt modelId="{B82BCE01-D077-4F7B-8CF2-6AE524DE149F}" type="pres">
      <dgm:prSet presAssocID="{C3E39EEF-88A0-410B-AC6E-1C096D34D9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F5F9E121-B072-4129-A8B7-D8E10A602EAF}" type="pres">
      <dgm:prSet presAssocID="{C3E39EEF-88A0-410B-AC6E-1C096D34D9C3}" presName="spaceRect" presStyleCnt="0"/>
      <dgm:spPr/>
    </dgm:pt>
    <dgm:pt modelId="{624070CD-9747-462C-B53A-DBA3701B71E6}" type="pres">
      <dgm:prSet presAssocID="{C3E39EEF-88A0-410B-AC6E-1C096D34D9C3}" presName="parTx" presStyleLbl="revTx" presStyleIdx="2" presStyleCnt="4">
        <dgm:presLayoutVars>
          <dgm:chMax val="0"/>
          <dgm:chPref val="0"/>
        </dgm:presLayoutVars>
      </dgm:prSet>
      <dgm:spPr/>
    </dgm:pt>
    <dgm:pt modelId="{7EAD58DE-4582-4128-8516-8CFBE5BF06F0}" type="pres">
      <dgm:prSet presAssocID="{B262CC26-1B0B-4ED6-9CA5-7BD138BEAD00}" presName="sibTrans" presStyleCnt="0"/>
      <dgm:spPr/>
    </dgm:pt>
    <dgm:pt modelId="{6078C71D-CA88-44AA-8AB5-F8C30AB0A84D}" type="pres">
      <dgm:prSet presAssocID="{CE1CA41D-FFCF-4A7E-9C9D-51AD65BECF4F}" presName="compNode" presStyleCnt="0"/>
      <dgm:spPr/>
    </dgm:pt>
    <dgm:pt modelId="{F0F1DDF1-0A06-48ED-B49A-B2AE22C76B37}" type="pres">
      <dgm:prSet presAssocID="{CE1CA41D-FFCF-4A7E-9C9D-51AD65BECF4F}" presName="bgRect" presStyleLbl="bgShp" presStyleIdx="3" presStyleCnt="4"/>
      <dgm:spPr/>
    </dgm:pt>
    <dgm:pt modelId="{3EB0E27F-60B0-4C7D-A105-C3BB116816F0}" type="pres">
      <dgm:prSet presAssocID="{CE1CA41D-FFCF-4A7E-9C9D-51AD65BECF4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a:ext>
      </dgm:extLst>
    </dgm:pt>
    <dgm:pt modelId="{303A9B65-C2CF-485B-8BBB-EBCB8CAF4C2D}" type="pres">
      <dgm:prSet presAssocID="{CE1CA41D-FFCF-4A7E-9C9D-51AD65BECF4F}" presName="spaceRect" presStyleCnt="0"/>
      <dgm:spPr/>
    </dgm:pt>
    <dgm:pt modelId="{46ECC3AF-EE97-4036-AE73-E6365E787E7A}" type="pres">
      <dgm:prSet presAssocID="{CE1CA41D-FFCF-4A7E-9C9D-51AD65BECF4F}" presName="parTx" presStyleLbl="revTx" presStyleIdx="3" presStyleCnt="4">
        <dgm:presLayoutVars>
          <dgm:chMax val="0"/>
          <dgm:chPref val="0"/>
        </dgm:presLayoutVars>
      </dgm:prSet>
      <dgm:spPr/>
    </dgm:pt>
  </dgm:ptLst>
  <dgm:cxnLst>
    <dgm:cxn modelId="{B0D75402-9180-47B7-8BBA-A2E2BA1C4A5C}" srcId="{9EC96253-02C3-42BE-AB2C-5731814419CD}" destId="{C3E39EEF-88A0-410B-AC6E-1C096D34D9C3}" srcOrd="2" destOrd="0" parTransId="{8EAA1D91-11B4-4AE3-92AD-BC7FB60F735D}" sibTransId="{B262CC26-1B0B-4ED6-9CA5-7BD138BEAD00}"/>
    <dgm:cxn modelId="{D70AD809-97E5-41DD-9AD7-D72BC58B8D04}" type="presOf" srcId="{C3E39EEF-88A0-410B-AC6E-1C096D34D9C3}" destId="{624070CD-9747-462C-B53A-DBA3701B71E6}" srcOrd="0" destOrd="0" presId="urn:microsoft.com/office/officeart/2018/2/layout/IconVerticalSolidList"/>
    <dgm:cxn modelId="{DBBE4E0B-2C2D-4F28-A0F5-9F0209160F35}" srcId="{9EC96253-02C3-42BE-AB2C-5731814419CD}" destId="{A71EE098-2391-4E81-ABA0-D35A86B886D6}" srcOrd="0" destOrd="0" parTransId="{8A6CA359-BB4A-4996-9841-D923683E1D14}" sibTransId="{DFE45AFA-DEB3-4E17-9E1B-28A2AC266ABC}"/>
    <dgm:cxn modelId="{ABC54334-C2C4-41EB-AF51-30AB2B76ED11}" type="presOf" srcId="{A71EE098-2391-4E81-ABA0-D35A86B886D6}" destId="{576ECD64-245E-4F24-B6FB-316832629D7F}" srcOrd="0" destOrd="0" presId="urn:microsoft.com/office/officeart/2018/2/layout/IconVerticalSolidList"/>
    <dgm:cxn modelId="{0EFAC255-84C1-4099-AD2F-3836FD574A78}" type="presOf" srcId="{9EC96253-02C3-42BE-AB2C-5731814419CD}" destId="{8B317B80-610E-430B-B6B5-2CEDA883F851}" srcOrd="0" destOrd="0" presId="urn:microsoft.com/office/officeart/2018/2/layout/IconVerticalSolidList"/>
    <dgm:cxn modelId="{D19712AC-5533-46C5-BAC4-972B144FCEBF}" type="presOf" srcId="{56ADD9B5-61C8-442A-B313-A07928723EE4}" destId="{97A51A3F-62BE-4BBD-AE11-B51D63969C8C}" srcOrd="0" destOrd="0" presId="urn:microsoft.com/office/officeart/2018/2/layout/IconVerticalSolidList"/>
    <dgm:cxn modelId="{6C11ACB0-590E-4296-B354-4CAE53E040BD}" srcId="{9EC96253-02C3-42BE-AB2C-5731814419CD}" destId="{CE1CA41D-FFCF-4A7E-9C9D-51AD65BECF4F}" srcOrd="3" destOrd="0" parTransId="{DC9C64D3-B2E4-4603-AE85-4ED5AF5059C5}" sibTransId="{A6CCFCE5-5312-4FD4-BA53-57A22728EE16}"/>
    <dgm:cxn modelId="{E27435D4-FB49-4802-8DE9-A2853F9DC188}" type="presOf" srcId="{CE1CA41D-FFCF-4A7E-9C9D-51AD65BECF4F}" destId="{46ECC3AF-EE97-4036-AE73-E6365E787E7A}" srcOrd="0" destOrd="0" presId="urn:microsoft.com/office/officeart/2018/2/layout/IconVerticalSolidList"/>
    <dgm:cxn modelId="{0455AEEE-DA7F-48B6-8E16-10618B1372AB}" srcId="{9EC96253-02C3-42BE-AB2C-5731814419CD}" destId="{56ADD9B5-61C8-442A-B313-A07928723EE4}" srcOrd="1" destOrd="0" parTransId="{360402B8-5ABF-4745-8BFD-368B9C2F929B}" sibTransId="{C8C35C84-B630-4637-B805-0AE0CD61ED40}"/>
    <dgm:cxn modelId="{A3C58996-44E1-4201-B47C-0BA66F53D973}" type="presParOf" srcId="{8B317B80-610E-430B-B6B5-2CEDA883F851}" destId="{382AC357-195C-4D98-A276-248D6307D66E}" srcOrd="0" destOrd="0" presId="urn:microsoft.com/office/officeart/2018/2/layout/IconVerticalSolidList"/>
    <dgm:cxn modelId="{1EF4C5D6-C3F4-4056-86CD-74FAFC7F38FD}" type="presParOf" srcId="{382AC357-195C-4D98-A276-248D6307D66E}" destId="{27F45A93-422E-444C-89EC-18CC71C7FABB}" srcOrd="0" destOrd="0" presId="urn:microsoft.com/office/officeart/2018/2/layout/IconVerticalSolidList"/>
    <dgm:cxn modelId="{CCCD5266-856B-456B-89E5-A406FEE7B6C9}" type="presParOf" srcId="{382AC357-195C-4D98-A276-248D6307D66E}" destId="{CFD3AA20-15F5-4E96-91D0-9A92715FB3BC}" srcOrd="1" destOrd="0" presId="urn:microsoft.com/office/officeart/2018/2/layout/IconVerticalSolidList"/>
    <dgm:cxn modelId="{DF582539-2C95-43A3-9959-49432716B356}" type="presParOf" srcId="{382AC357-195C-4D98-A276-248D6307D66E}" destId="{53951F08-C4FA-498E-81B6-AC447C6EC8D4}" srcOrd="2" destOrd="0" presId="urn:microsoft.com/office/officeart/2018/2/layout/IconVerticalSolidList"/>
    <dgm:cxn modelId="{C4438D2C-BE63-4F9D-955B-F31F96A60CA8}" type="presParOf" srcId="{382AC357-195C-4D98-A276-248D6307D66E}" destId="{576ECD64-245E-4F24-B6FB-316832629D7F}" srcOrd="3" destOrd="0" presId="urn:microsoft.com/office/officeart/2018/2/layout/IconVerticalSolidList"/>
    <dgm:cxn modelId="{8E2DDEB4-0DAE-413B-86F4-9130464DB09A}" type="presParOf" srcId="{8B317B80-610E-430B-B6B5-2CEDA883F851}" destId="{7E54D5C7-CB11-462E-BE00-DD1AF210CA1B}" srcOrd="1" destOrd="0" presId="urn:microsoft.com/office/officeart/2018/2/layout/IconVerticalSolidList"/>
    <dgm:cxn modelId="{600CAF60-13DF-4513-B00F-1B9D9E03C9C1}" type="presParOf" srcId="{8B317B80-610E-430B-B6B5-2CEDA883F851}" destId="{F71B0E05-B391-49E9-BB23-7C63899777EE}" srcOrd="2" destOrd="0" presId="urn:microsoft.com/office/officeart/2018/2/layout/IconVerticalSolidList"/>
    <dgm:cxn modelId="{2BF9306C-275C-427F-8AF5-68A5B009D88C}" type="presParOf" srcId="{F71B0E05-B391-49E9-BB23-7C63899777EE}" destId="{9CA8FD06-A72F-4119-BBC8-DE999223CE96}" srcOrd="0" destOrd="0" presId="urn:microsoft.com/office/officeart/2018/2/layout/IconVerticalSolidList"/>
    <dgm:cxn modelId="{ADB78D99-2A3F-4447-B802-FA385CFF866E}" type="presParOf" srcId="{F71B0E05-B391-49E9-BB23-7C63899777EE}" destId="{23FEF0A8-E072-4766-9876-8F8452A8648E}" srcOrd="1" destOrd="0" presId="urn:microsoft.com/office/officeart/2018/2/layout/IconVerticalSolidList"/>
    <dgm:cxn modelId="{6C5026C8-8DB3-42F9-9836-5778F7830C9C}" type="presParOf" srcId="{F71B0E05-B391-49E9-BB23-7C63899777EE}" destId="{C8EAB17A-C0A6-4415-A7F1-B83D6ADFC90C}" srcOrd="2" destOrd="0" presId="urn:microsoft.com/office/officeart/2018/2/layout/IconVerticalSolidList"/>
    <dgm:cxn modelId="{08ED56C5-14C5-470B-9F68-E329E6F983AA}" type="presParOf" srcId="{F71B0E05-B391-49E9-BB23-7C63899777EE}" destId="{97A51A3F-62BE-4BBD-AE11-B51D63969C8C}" srcOrd="3" destOrd="0" presId="urn:microsoft.com/office/officeart/2018/2/layout/IconVerticalSolidList"/>
    <dgm:cxn modelId="{F2C24723-F307-4719-93F2-32098AB78908}" type="presParOf" srcId="{8B317B80-610E-430B-B6B5-2CEDA883F851}" destId="{0536CE59-6048-4FC7-8EF5-1E67A7BF5229}" srcOrd="3" destOrd="0" presId="urn:microsoft.com/office/officeart/2018/2/layout/IconVerticalSolidList"/>
    <dgm:cxn modelId="{81B10346-68FF-4A4D-8280-DD539C271EB5}" type="presParOf" srcId="{8B317B80-610E-430B-B6B5-2CEDA883F851}" destId="{7E493986-731D-4556-BCA0-5369D225AF37}" srcOrd="4" destOrd="0" presId="urn:microsoft.com/office/officeart/2018/2/layout/IconVerticalSolidList"/>
    <dgm:cxn modelId="{57A16F47-2A86-4E1B-BDFA-43BF07653DD5}" type="presParOf" srcId="{7E493986-731D-4556-BCA0-5369D225AF37}" destId="{7A123E2D-6779-4BB9-85D8-B29C4E951405}" srcOrd="0" destOrd="0" presId="urn:microsoft.com/office/officeart/2018/2/layout/IconVerticalSolidList"/>
    <dgm:cxn modelId="{6EF638CC-1409-4F6D-9757-87AA61A17FF2}" type="presParOf" srcId="{7E493986-731D-4556-BCA0-5369D225AF37}" destId="{B82BCE01-D077-4F7B-8CF2-6AE524DE149F}" srcOrd="1" destOrd="0" presId="urn:microsoft.com/office/officeart/2018/2/layout/IconVerticalSolidList"/>
    <dgm:cxn modelId="{5769BE89-088C-43CC-99F9-669F5CCCA3A3}" type="presParOf" srcId="{7E493986-731D-4556-BCA0-5369D225AF37}" destId="{F5F9E121-B072-4129-A8B7-D8E10A602EAF}" srcOrd="2" destOrd="0" presId="urn:microsoft.com/office/officeart/2018/2/layout/IconVerticalSolidList"/>
    <dgm:cxn modelId="{E2EBDF56-DD72-41B6-BAB0-FE4EF12673C1}" type="presParOf" srcId="{7E493986-731D-4556-BCA0-5369D225AF37}" destId="{624070CD-9747-462C-B53A-DBA3701B71E6}" srcOrd="3" destOrd="0" presId="urn:microsoft.com/office/officeart/2018/2/layout/IconVerticalSolidList"/>
    <dgm:cxn modelId="{A64FFBE9-D4E8-44FA-8D85-DD1DDAB35B1A}" type="presParOf" srcId="{8B317B80-610E-430B-B6B5-2CEDA883F851}" destId="{7EAD58DE-4582-4128-8516-8CFBE5BF06F0}" srcOrd="5" destOrd="0" presId="urn:microsoft.com/office/officeart/2018/2/layout/IconVerticalSolidList"/>
    <dgm:cxn modelId="{F1EBB7FB-2267-47D5-B7EB-AD8D6367EB09}" type="presParOf" srcId="{8B317B80-610E-430B-B6B5-2CEDA883F851}" destId="{6078C71D-CA88-44AA-8AB5-F8C30AB0A84D}" srcOrd="6" destOrd="0" presId="urn:microsoft.com/office/officeart/2018/2/layout/IconVerticalSolidList"/>
    <dgm:cxn modelId="{E4F892CD-0697-4336-89EC-9314A5EC181D}" type="presParOf" srcId="{6078C71D-CA88-44AA-8AB5-F8C30AB0A84D}" destId="{F0F1DDF1-0A06-48ED-B49A-B2AE22C76B37}" srcOrd="0" destOrd="0" presId="urn:microsoft.com/office/officeart/2018/2/layout/IconVerticalSolidList"/>
    <dgm:cxn modelId="{FCB1C419-1319-480F-82FF-3BA90D13C7BA}" type="presParOf" srcId="{6078C71D-CA88-44AA-8AB5-F8C30AB0A84D}" destId="{3EB0E27F-60B0-4C7D-A105-C3BB116816F0}" srcOrd="1" destOrd="0" presId="urn:microsoft.com/office/officeart/2018/2/layout/IconVerticalSolidList"/>
    <dgm:cxn modelId="{B5A8BD46-68DC-4675-8321-70589237742C}" type="presParOf" srcId="{6078C71D-CA88-44AA-8AB5-F8C30AB0A84D}" destId="{303A9B65-C2CF-485B-8BBB-EBCB8CAF4C2D}" srcOrd="2" destOrd="0" presId="urn:microsoft.com/office/officeart/2018/2/layout/IconVerticalSolidList"/>
    <dgm:cxn modelId="{5602DE50-852C-4531-9532-3D391EEA9A46}" type="presParOf" srcId="{6078C71D-CA88-44AA-8AB5-F8C30AB0A84D}" destId="{46ECC3AF-EE97-4036-AE73-E6365E787E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008AED-4F64-4184-80BB-D0230D99D1A3}" type="doc">
      <dgm:prSet loTypeId="urn:microsoft.com/office/officeart/2005/8/layout/cycle4" loCatId="cycle" qsTypeId="urn:microsoft.com/office/officeart/2005/8/quickstyle/simple4" qsCatId="simple" csTypeId="urn:microsoft.com/office/officeart/2005/8/colors/colorful1" csCatId="colorful" phldr="1"/>
      <dgm:spPr/>
      <dgm:t>
        <a:bodyPr/>
        <a:lstStyle/>
        <a:p>
          <a:endParaRPr lang="en-US"/>
        </a:p>
      </dgm:t>
    </dgm:pt>
    <dgm:pt modelId="{5EFAF2B9-82A9-4C25-83D2-E0D6FCCCA7C2}">
      <dgm:prSet phldrT="[Text]" custT="1"/>
      <dgm:spPr/>
      <dgm:t>
        <a:bodyPr/>
        <a:lstStyle/>
        <a:p>
          <a:pPr marL="0" indent="0"/>
          <a:endParaRPr lang="en-US" sz="2400" dirty="0"/>
        </a:p>
      </dgm:t>
    </dgm:pt>
    <dgm:pt modelId="{028C31B5-BD17-43C7-AC4E-B75310AE24FD}" type="parTrans" cxnId="{C5C6EA2C-DE49-4113-9895-194E46765730}">
      <dgm:prSet/>
      <dgm:spPr/>
      <dgm:t>
        <a:bodyPr/>
        <a:lstStyle/>
        <a:p>
          <a:endParaRPr lang="en-US" sz="2400"/>
        </a:p>
      </dgm:t>
    </dgm:pt>
    <dgm:pt modelId="{9E3EB783-EBEB-4CD3-97E3-7880F14C44B5}" type="sibTrans" cxnId="{C5C6EA2C-DE49-4113-9895-194E46765730}">
      <dgm:prSet/>
      <dgm:spPr/>
      <dgm:t>
        <a:bodyPr/>
        <a:lstStyle/>
        <a:p>
          <a:endParaRPr lang="en-US" sz="2400"/>
        </a:p>
      </dgm:t>
    </dgm:pt>
    <dgm:pt modelId="{A40E1D25-13D0-4617-887A-655FAF8986C8}">
      <dgm:prSet custT="1"/>
      <dgm:spPr/>
      <dgm:t>
        <a:bodyPr/>
        <a:lstStyle/>
        <a:p>
          <a:endParaRPr lang="en-US" sz="2400" dirty="0"/>
        </a:p>
      </dgm:t>
    </dgm:pt>
    <dgm:pt modelId="{997DE1FD-320F-44FB-8778-696878D45E95}" type="parTrans" cxnId="{63B8397F-0B0B-4863-94FA-AF541095757C}">
      <dgm:prSet/>
      <dgm:spPr/>
      <dgm:t>
        <a:bodyPr/>
        <a:lstStyle/>
        <a:p>
          <a:endParaRPr lang="en-US" sz="2400"/>
        </a:p>
      </dgm:t>
    </dgm:pt>
    <dgm:pt modelId="{E7FC36DE-B8BA-490C-943D-1EB3285CE0D9}" type="sibTrans" cxnId="{63B8397F-0B0B-4863-94FA-AF541095757C}">
      <dgm:prSet/>
      <dgm:spPr/>
      <dgm:t>
        <a:bodyPr/>
        <a:lstStyle/>
        <a:p>
          <a:endParaRPr lang="en-US" sz="2400"/>
        </a:p>
      </dgm:t>
    </dgm:pt>
    <dgm:pt modelId="{4EE4D379-E01D-48EA-AA5F-C85FBE305618}">
      <dgm:prSet custT="1"/>
      <dgm:spPr/>
      <dgm:t>
        <a:bodyPr/>
        <a:lstStyle/>
        <a:p>
          <a:endParaRPr lang="en-US" sz="2400" dirty="0"/>
        </a:p>
      </dgm:t>
    </dgm:pt>
    <dgm:pt modelId="{BCAFB9EB-BD23-41E5-A040-6250A4382BBE}" type="parTrans" cxnId="{0825F908-7517-45BC-B6D3-CB96E493E0F0}">
      <dgm:prSet/>
      <dgm:spPr/>
      <dgm:t>
        <a:bodyPr/>
        <a:lstStyle/>
        <a:p>
          <a:endParaRPr lang="en-US" sz="2400"/>
        </a:p>
      </dgm:t>
    </dgm:pt>
    <dgm:pt modelId="{814CB7F7-9890-4695-93EA-6082A12D1BD9}" type="sibTrans" cxnId="{0825F908-7517-45BC-B6D3-CB96E493E0F0}">
      <dgm:prSet/>
      <dgm:spPr/>
      <dgm:t>
        <a:bodyPr/>
        <a:lstStyle/>
        <a:p>
          <a:endParaRPr lang="en-US" sz="2400"/>
        </a:p>
      </dgm:t>
    </dgm:pt>
    <dgm:pt modelId="{B6ED80FF-D086-46AD-BFAA-C469F4E0F890}">
      <dgm:prSet custT="1"/>
      <dgm:spPr/>
      <dgm:t>
        <a:bodyPr/>
        <a:lstStyle/>
        <a:p>
          <a:endParaRPr lang="en-US" sz="2400" dirty="0"/>
        </a:p>
      </dgm:t>
    </dgm:pt>
    <dgm:pt modelId="{57166120-2EA7-4ABF-83DE-62BFFE9F9A29}" type="parTrans" cxnId="{7BF89EED-D172-419B-A3DB-133D7DDB1024}">
      <dgm:prSet/>
      <dgm:spPr/>
      <dgm:t>
        <a:bodyPr/>
        <a:lstStyle/>
        <a:p>
          <a:endParaRPr lang="en-US" sz="2400"/>
        </a:p>
      </dgm:t>
    </dgm:pt>
    <dgm:pt modelId="{84DB0AF2-D273-433E-B846-0C1C8B6F5E80}" type="sibTrans" cxnId="{7BF89EED-D172-419B-A3DB-133D7DDB1024}">
      <dgm:prSet/>
      <dgm:spPr/>
      <dgm:t>
        <a:bodyPr/>
        <a:lstStyle/>
        <a:p>
          <a:endParaRPr lang="en-US" sz="2400"/>
        </a:p>
      </dgm:t>
    </dgm:pt>
    <dgm:pt modelId="{D6C9BB47-2963-4DA2-A2C3-BFC1457DD408}" type="pres">
      <dgm:prSet presAssocID="{8B008AED-4F64-4184-80BB-D0230D99D1A3}" presName="cycleMatrixDiagram" presStyleCnt="0">
        <dgm:presLayoutVars>
          <dgm:chMax val="1"/>
          <dgm:dir/>
          <dgm:animLvl val="lvl"/>
          <dgm:resizeHandles val="exact"/>
        </dgm:presLayoutVars>
      </dgm:prSet>
      <dgm:spPr/>
    </dgm:pt>
    <dgm:pt modelId="{C3A3A7B5-63F4-4CB9-9BDC-AA0C1E54997C}" type="pres">
      <dgm:prSet presAssocID="{8B008AED-4F64-4184-80BB-D0230D99D1A3}" presName="children" presStyleCnt="0"/>
      <dgm:spPr/>
    </dgm:pt>
    <dgm:pt modelId="{3AD8A75A-E30A-443E-A2EA-B33151850E70}" type="pres">
      <dgm:prSet presAssocID="{8B008AED-4F64-4184-80BB-D0230D99D1A3}" presName="childPlaceholder" presStyleCnt="0"/>
      <dgm:spPr/>
    </dgm:pt>
    <dgm:pt modelId="{FDDF8797-55EA-4C15-AEF2-75D42C9951F6}" type="pres">
      <dgm:prSet presAssocID="{8B008AED-4F64-4184-80BB-D0230D99D1A3}" presName="circle" presStyleCnt="0"/>
      <dgm:spPr/>
    </dgm:pt>
    <dgm:pt modelId="{0C41C77E-DF9C-4C7B-9E38-04CCD5E5C3FA}" type="pres">
      <dgm:prSet presAssocID="{8B008AED-4F64-4184-80BB-D0230D99D1A3}" presName="quadrant1" presStyleLbl="node1" presStyleIdx="0" presStyleCnt="4">
        <dgm:presLayoutVars>
          <dgm:chMax val="1"/>
          <dgm:bulletEnabled val="1"/>
        </dgm:presLayoutVars>
      </dgm:prSet>
      <dgm:spPr/>
    </dgm:pt>
    <dgm:pt modelId="{5AFBD265-B6FF-4396-9722-2E7C5B5E4553}" type="pres">
      <dgm:prSet presAssocID="{8B008AED-4F64-4184-80BB-D0230D99D1A3}" presName="quadrant2" presStyleLbl="node1" presStyleIdx="1" presStyleCnt="4">
        <dgm:presLayoutVars>
          <dgm:chMax val="1"/>
          <dgm:bulletEnabled val="1"/>
        </dgm:presLayoutVars>
      </dgm:prSet>
      <dgm:spPr/>
    </dgm:pt>
    <dgm:pt modelId="{7F41F8DF-A6AB-4736-9E88-4D51EBE37267}" type="pres">
      <dgm:prSet presAssocID="{8B008AED-4F64-4184-80BB-D0230D99D1A3}" presName="quadrant3" presStyleLbl="node1" presStyleIdx="2" presStyleCnt="4">
        <dgm:presLayoutVars>
          <dgm:chMax val="1"/>
          <dgm:bulletEnabled val="1"/>
        </dgm:presLayoutVars>
      </dgm:prSet>
      <dgm:spPr/>
    </dgm:pt>
    <dgm:pt modelId="{151F420E-86EA-4B57-A741-55B15B564130}" type="pres">
      <dgm:prSet presAssocID="{8B008AED-4F64-4184-80BB-D0230D99D1A3}" presName="quadrant4" presStyleLbl="node1" presStyleIdx="3" presStyleCnt="4">
        <dgm:presLayoutVars>
          <dgm:chMax val="1"/>
          <dgm:bulletEnabled val="1"/>
        </dgm:presLayoutVars>
      </dgm:prSet>
      <dgm:spPr/>
    </dgm:pt>
    <dgm:pt modelId="{9CCC1DD9-D8D5-43CC-AF02-E1A5A111AE5B}" type="pres">
      <dgm:prSet presAssocID="{8B008AED-4F64-4184-80BB-D0230D99D1A3}" presName="quadrantPlaceholder" presStyleCnt="0"/>
      <dgm:spPr/>
    </dgm:pt>
    <dgm:pt modelId="{55907E5F-3167-4C53-99CB-7A601DA71686}" type="pres">
      <dgm:prSet presAssocID="{8B008AED-4F64-4184-80BB-D0230D99D1A3}" presName="center1" presStyleLbl="fgShp" presStyleIdx="0" presStyleCnt="2"/>
      <dgm:spPr>
        <a:noFill/>
      </dgm:spPr>
    </dgm:pt>
    <dgm:pt modelId="{96D017F6-6885-4C6F-817A-626238322497}" type="pres">
      <dgm:prSet presAssocID="{8B008AED-4F64-4184-80BB-D0230D99D1A3}" presName="center2" presStyleLbl="fgShp" presStyleIdx="1" presStyleCnt="2"/>
      <dgm:spPr>
        <a:noFill/>
      </dgm:spPr>
    </dgm:pt>
  </dgm:ptLst>
  <dgm:cxnLst>
    <dgm:cxn modelId="{0F15C403-24CA-426D-A539-A7493E6ADA5F}" type="presOf" srcId="{5EFAF2B9-82A9-4C25-83D2-E0D6FCCCA7C2}" destId="{0C41C77E-DF9C-4C7B-9E38-04CCD5E5C3FA}" srcOrd="0" destOrd="0" presId="urn:microsoft.com/office/officeart/2005/8/layout/cycle4"/>
    <dgm:cxn modelId="{0825F908-7517-45BC-B6D3-CB96E493E0F0}" srcId="{8B008AED-4F64-4184-80BB-D0230D99D1A3}" destId="{4EE4D379-E01D-48EA-AA5F-C85FBE305618}" srcOrd="2" destOrd="0" parTransId="{BCAFB9EB-BD23-41E5-A040-6250A4382BBE}" sibTransId="{814CB7F7-9890-4695-93EA-6082A12D1BD9}"/>
    <dgm:cxn modelId="{6B2EB227-09FC-454B-8C68-0EF1773A6112}" type="presOf" srcId="{4EE4D379-E01D-48EA-AA5F-C85FBE305618}" destId="{7F41F8DF-A6AB-4736-9E88-4D51EBE37267}" srcOrd="0" destOrd="0" presId="urn:microsoft.com/office/officeart/2005/8/layout/cycle4"/>
    <dgm:cxn modelId="{C5C6EA2C-DE49-4113-9895-194E46765730}" srcId="{8B008AED-4F64-4184-80BB-D0230D99D1A3}" destId="{5EFAF2B9-82A9-4C25-83D2-E0D6FCCCA7C2}" srcOrd="0" destOrd="0" parTransId="{028C31B5-BD17-43C7-AC4E-B75310AE24FD}" sibTransId="{9E3EB783-EBEB-4CD3-97E3-7880F14C44B5}"/>
    <dgm:cxn modelId="{B0994A49-AFBF-4C58-AC9E-AEFB81C2EF21}" type="presOf" srcId="{B6ED80FF-D086-46AD-BFAA-C469F4E0F890}" destId="{151F420E-86EA-4B57-A741-55B15B564130}" srcOrd="0" destOrd="0" presId="urn:microsoft.com/office/officeart/2005/8/layout/cycle4"/>
    <dgm:cxn modelId="{1A563D4F-DD3F-4032-B7C7-DE27243EA1A1}" type="presOf" srcId="{A40E1D25-13D0-4617-887A-655FAF8986C8}" destId="{5AFBD265-B6FF-4396-9722-2E7C5B5E4553}" srcOrd="0" destOrd="0" presId="urn:microsoft.com/office/officeart/2005/8/layout/cycle4"/>
    <dgm:cxn modelId="{63B8397F-0B0B-4863-94FA-AF541095757C}" srcId="{8B008AED-4F64-4184-80BB-D0230D99D1A3}" destId="{A40E1D25-13D0-4617-887A-655FAF8986C8}" srcOrd="1" destOrd="0" parTransId="{997DE1FD-320F-44FB-8778-696878D45E95}" sibTransId="{E7FC36DE-B8BA-490C-943D-1EB3285CE0D9}"/>
    <dgm:cxn modelId="{B4301E99-898E-402A-96C6-FCE33F81033E}" type="presOf" srcId="{8B008AED-4F64-4184-80BB-D0230D99D1A3}" destId="{D6C9BB47-2963-4DA2-A2C3-BFC1457DD408}" srcOrd="0" destOrd="0" presId="urn:microsoft.com/office/officeart/2005/8/layout/cycle4"/>
    <dgm:cxn modelId="{7BF89EED-D172-419B-A3DB-133D7DDB1024}" srcId="{8B008AED-4F64-4184-80BB-D0230D99D1A3}" destId="{B6ED80FF-D086-46AD-BFAA-C469F4E0F890}" srcOrd="3" destOrd="0" parTransId="{57166120-2EA7-4ABF-83DE-62BFFE9F9A29}" sibTransId="{84DB0AF2-D273-433E-B846-0C1C8B6F5E80}"/>
    <dgm:cxn modelId="{E30B511E-837B-4B8A-8D33-604895153319}" type="presParOf" srcId="{D6C9BB47-2963-4DA2-A2C3-BFC1457DD408}" destId="{C3A3A7B5-63F4-4CB9-9BDC-AA0C1E54997C}" srcOrd="0" destOrd="0" presId="urn:microsoft.com/office/officeart/2005/8/layout/cycle4"/>
    <dgm:cxn modelId="{83CF9675-77BF-4776-8687-EA65466B7A47}" type="presParOf" srcId="{C3A3A7B5-63F4-4CB9-9BDC-AA0C1E54997C}" destId="{3AD8A75A-E30A-443E-A2EA-B33151850E70}" srcOrd="0" destOrd="0" presId="urn:microsoft.com/office/officeart/2005/8/layout/cycle4"/>
    <dgm:cxn modelId="{EEEAC5E7-15CD-4972-9459-A500695E8A3D}" type="presParOf" srcId="{D6C9BB47-2963-4DA2-A2C3-BFC1457DD408}" destId="{FDDF8797-55EA-4C15-AEF2-75D42C9951F6}" srcOrd="1" destOrd="0" presId="urn:microsoft.com/office/officeart/2005/8/layout/cycle4"/>
    <dgm:cxn modelId="{C8C6B1BB-19F8-4402-9F6E-D9E90A565778}" type="presParOf" srcId="{FDDF8797-55EA-4C15-AEF2-75D42C9951F6}" destId="{0C41C77E-DF9C-4C7B-9E38-04CCD5E5C3FA}" srcOrd="0" destOrd="0" presId="urn:microsoft.com/office/officeart/2005/8/layout/cycle4"/>
    <dgm:cxn modelId="{39B1EFE5-F860-43BB-A4B3-B7514A2B1B54}" type="presParOf" srcId="{FDDF8797-55EA-4C15-AEF2-75D42C9951F6}" destId="{5AFBD265-B6FF-4396-9722-2E7C5B5E4553}" srcOrd="1" destOrd="0" presId="urn:microsoft.com/office/officeart/2005/8/layout/cycle4"/>
    <dgm:cxn modelId="{26D6D036-6B7E-41D5-A2C6-1EF56D9E1B1F}" type="presParOf" srcId="{FDDF8797-55EA-4C15-AEF2-75D42C9951F6}" destId="{7F41F8DF-A6AB-4736-9E88-4D51EBE37267}" srcOrd="2" destOrd="0" presId="urn:microsoft.com/office/officeart/2005/8/layout/cycle4"/>
    <dgm:cxn modelId="{607A407C-8F72-4E7F-8647-673665994830}" type="presParOf" srcId="{FDDF8797-55EA-4C15-AEF2-75D42C9951F6}" destId="{151F420E-86EA-4B57-A741-55B15B564130}" srcOrd="3" destOrd="0" presId="urn:microsoft.com/office/officeart/2005/8/layout/cycle4"/>
    <dgm:cxn modelId="{765EB523-2F6D-469C-A77D-9A8307613B61}" type="presParOf" srcId="{FDDF8797-55EA-4C15-AEF2-75D42C9951F6}" destId="{9CCC1DD9-D8D5-43CC-AF02-E1A5A111AE5B}" srcOrd="4" destOrd="0" presId="urn:microsoft.com/office/officeart/2005/8/layout/cycle4"/>
    <dgm:cxn modelId="{C1540398-F251-4898-AE13-A71DC5B31E28}" type="presParOf" srcId="{D6C9BB47-2963-4DA2-A2C3-BFC1457DD408}" destId="{55907E5F-3167-4C53-99CB-7A601DA71686}" srcOrd="2" destOrd="0" presId="urn:microsoft.com/office/officeart/2005/8/layout/cycle4"/>
    <dgm:cxn modelId="{5D1FA52E-850D-4D67-AFEF-DD339838B367}" type="presParOf" srcId="{D6C9BB47-2963-4DA2-A2C3-BFC1457DD408}" destId="{96D017F6-6885-4C6F-817A-626238322497}"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008AED-4F64-4184-80BB-D0230D99D1A3}" type="doc">
      <dgm:prSet loTypeId="urn:microsoft.com/office/officeart/2005/8/layout/cycle4" loCatId="cycle" qsTypeId="urn:microsoft.com/office/officeart/2005/8/quickstyle/simple4" qsCatId="simple" csTypeId="urn:microsoft.com/office/officeart/2005/8/colors/colorful1" csCatId="colorful" phldr="1"/>
      <dgm:spPr/>
      <dgm:t>
        <a:bodyPr/>
        <a:lstStyle/>
        <a:p>
          <a:endParaRPr lang="en-US"/>
        </a:p>
      </dgm:t>
    </dgm:pt>
    <dgm:pt modelId="{5EFAF2B9-82A9-4C25-83D2-E0D6FCCCA7C2}">
      <dgm:prSet phldrT="[Text]" custT="1"/>
      <dgm:spPr>
        <a:noFill/>
      </dgm:spPr>
      <dgm:t>
        <a:bodyPr/>
        <a:lstStyle/>
        <a:p>
          <a:pPr marL="0" indent="0"/>
          <a:endParaRPr lang="en-US" sz="2400" dirty="0"/>
        </a:p>
      </dgm:t>
    </dgm:pt>
    <dgm:pt modelId="{028C31B5-BD17-43C7-AC4E-B75310AE24FD}" type="parTrans" cxnId="{C5C6EA2C-DE49-4113-9895-194E46765730}">
      <dgm:prSet/>
      <dgm:spPr/>
      <dgm:t>
        <a:bodyPr/>
        <a:lstStyle/>
        <a:p>
          <a:endParaRPr lang="en-US" sz="2400"/>
        </a:p>
      </dgm:t>
    </dgm:pt>
    <dgm:pt modelId="{9E3EB783-EBEB-4CD3-97E3-7880F14C44B5}" type="sibTrans" cxnId="{C5C6EA2C-DE49-4113-9895-194E46765730}">
      <dgm:prSet/>
      <dgm:spPr/>
      <dgm:t>
        <a:bodyPr/>
        <a:lstStyle/>
        <a:p>
          <a:endParaRPr lang="en-US" sz="2400"/>
        </a:p>
      </dgm:t>
    </dgm:pt>
    <dgm:pt modelId="{A40E1D25-13D0-4617-887A-655FAF8986C8}">
      <dgm:prSet custT="1"/>
      <dgm:spPr/>
      <dgm:t>
        <a:bodyPr/>
        <a:lstStyle/>
        <a:p>
          <a:endParaRPr lang="en-US" sz="2400" dirty="0"/>
        </a:p>
      </dgm:t>
    </dgm:pt>
    <dgm:pt modelId="{997DE1FD-320F-44FB-8778-696878D45E95}" type="parTrans" cxnId="{63B8397F-0B0B-4863-94FA-AF541095757C}">
      <dgm:prSet/>
      <dgm:spPr/>
      <dgm:t>
        <a:bodyPr/>
        <a:lstStyle/>
        <a:p>
          <a:endParaRPr lang="en-US" sz="2400"/>
        </a:p>
      </dgm:t>
    </dgm:pt>
    <dgm:pt modelId="{E7FC36DE-B8BA-490C-943D-1EB3285CE0D9}" type="sibTrans" cxnId="{63B8397F-0B0B-4863-94FA-AF541095757C}">
      <dgm:prSet/>
      <dgm:spPr/>
      <dgm:t>
        <a:bodyPr/>
        <a:lstStyle/>
        <a:p>
          <a:endParaRPr lang="en-US" sz="2400"/>
        </a:p>
      </dgm:t>
    </dgm:pt>
    <dgm:pt modelId="{4EE4D379-E01D-48EA-AA5F-C85FBE305618}">
      <dgm:prSet custT="1"/>
      <dgm:spPr>
        <a:noFill/>
      </dgm:spPr>
      <dgm:t>
        <a:bodyPr/>
        <a:lstStyle/>
        <a:p>
          <a:endParaRPr lang="en-US" sz="2400" dirty="0"/>
        </a:p>
      </dgm:t>
    </dgm:pt>
    <dgm:pt modelId="{BCAFB9EB-BD23-41E5-A040-6250A4382BBE}" type="parTrans" cxnId="{0825F908-7517-45BC-B6D3-CB96E493E0F0}">
      <dgm:prSet/>
      <dgm:spPr/>
      <dgm:t>
        <a:bodyPr/>
        <a:lstStyle/>
        <a:p>
          <a:endParaRPr lang="en-US" sz="2400"/>
        </a:p>
      </dgm:t>
    </dgm:pt>
    <dgm:pt modelId="{814CB7F7-9890-4695-93EA-6082A12D1BD9}" type="sibTrans" cxnId="{0825F908-7517-45BC-B6D3-CB96E493E0F0}">
      <dgm:prSet/>
      <dgm:spPr/>
      <dgm:t>
        <a:bodyPr/>
        <a:lstStyle/>
        <a:p>
          <a:endParaRPr lang="en-US" sz="2400"/>
        </a:p>
      </dgm:t>
    </dgm:pt>
    <dgm:pt modelId="{8DB0F3F9-50E5-4A44-AB22-91B27EC09C8A}">
      <dgm:prSet custT="1"/>
      <dgm:spPr/>
      <dgm:t>
        <a:bodyPr anchor="ctr"/>
        <a:lstStyle/>
        <a:p>
          <a:pPr marL="511175" indent="0" algn="r">
            <a:buNone/>
          </a:pPr>
          <a:r>
            <a:rPr lang="en-US" sz="2000" dirty="0"/>
            <a:t>Need for Referral</a:t>
          </a:r>
        </a:p>
      </dgm:t>
    </dgm:pt>
    <dgm:pt modelId="{8B099AD6-84F1-4CE8-8C82-4E54DFDA1292}" type="sibTrans" cxnId="{43248933-80D9-4090-B313-AEC35F7B2F53}">
      <dgm:prSet/>
      <dgm:spPr/>
      <dgm:t>
        <a:bodyPr/>
        <a:lstStyle/>
        <a:p>
          <a:endParaRPr lang="en-US" sz="2400"/>
        </a:p>
      </dgm:t>
    </dgm:pt>
    <dgm:pt modelId="{2B6B5667-1E03-4490-A47E-381F1B18E674}" type="parTrans" cxnId="{43248933-80D9-4090-B313-AEC35F7B2F53}">
      <dgm:prSet/>
      <dgm:spPr/>
      <dgm:t>
        <a:bodyPr/>
        <a:lstStyle/>
        <a:p>
          <a:endParaRPr lang="en-US" sz="2400"/>
        </a:p>
      </dgm:t>
    </dgm:pt>
    <dgm:pt modelId="{DFA01F9F-DF02-48BA-8C01-F2FC7EEA8C6A}">
      <dgm:prSet custT="1"/>
      <dgm:spPr/>
      <dgm:t>
        <a:bodyPr anchor="ctr"/>
        <a:lstStyle/>
        <a:p>
          <a:pPr marL="511175" indent="0" algn="r">
            <a:buNone/>
          </a:pPr>
          <a:r>
            <a:rPr lang="en-US" sz="2000" dirty="0"/>
            <a:t>Diagnosis</a:t>
          </a:r>
        </a:p>
      </dgm:t>
    </dgm:pt>
    <dgm:pt modelId="{57353CE4-B085-422C-B797-34C56D9811CB}" type="sibTrans" cxnId="{57414C84-6E4E-4E20-9021-0125815DC4E1}">
      <dgm:prSet/>
      <dgm:spPr/>
      <dgm:t>
        <a:bodyPr/>
        <a:lstStyle/>
        <a:p>
          <a:endParaRPr lang="en-US" sz="2400"/>
        </a:p>
      </dgm:t>
    </dgm:pt>
    <dgm:pt modelId="{86FEFFDC-C64E-4F44-8D5A-24C24BEE226B}" type="parTrans" cxnId="{57414C84-6E4E-4E20-9021-0125815DC4E1}">
      <dgm:prSet/>
      <dgm:spPr/>
      <dgm:t>
        <a:bodyPr/>
        <a:lstStyle/>
        <a:p>
          <a:endParaRPr lang="en-US" sz="2400"/>
        </a:p>
      </dgm:t>
    </dgm:pt>
    <dgm:pt modelId="{EEFEF660-E4F5-422F-81C3-6B8DCCFB46AC}">
      <dgm:prSet custT="1"/>
      <dgm:spPr/>
      <dgm:t>
        <a:bodyPr anchor="ctr"/>
        <a:lstStyle/>
        <a:p>
          <a:pPr marL="511175" indent="0" algn="r">
            <a:buNone/>
          </a:pPr>
          <a:r>
            <a:rPr lang="en-US" sz="2000" dirty="0"/>
            <a:t>Disease severity</a:t>
          </a:r>
        </a:p>
      </dgm:t>
    </dgm:pt>
    <dgm:pt modelId="{24506AAB-5C46-4420-B899-8E5A574D516A}" type="sibTrans" cxnId="{C8F268FB-BD00-4A3B-8D25-C92D9D238A7B}">
      <dgm:prSet/>
      <dgm:spPr/>
      <dgm:t>
        <a:bodyPr/>
        <a:lstStyle/>
        <a:p>
          <a:endParaRPr lang="en-US" sz="2400"/>
        </a:p>
      </dgm:t>
    </dgm:pt>
    <dgm:pt modelId="{10EEA091-1D5F-4496-9DF6-7CD5CCBDD7EA}" type="parTrans" cxnId="{C8F268FB-BD00-4A3B-8D25-C92D9D238A7B}">
      <dgm:prSet/>
      <dgm:spPr/>
      <dgm:t>
        <a:bodyPr/>
        <a:lstStyle/>
        <a:p>
          <a:endParaRPr lang="en-US" sz="2400"/>
        </a:p>
      </dgm:t>
    </dgm:pt>
    <dgm:pt modelId="{31347BED-7185-4A4A-8FDA-2E0A8F1C5CFC}">
      <dgm:prSet custT="1"/>
      <dgm:spPr/>
      <dgm:t>
        <a:bodyPr anchor="ctr"/>
        <a:lstStyle/>
        <a:p>
          <a:pPr marL="511175" indent="0" algn="l"/>
          <a:endParaRPr lang="en-US" sz="2000" dirty="0"/>
        </a:p>
      </dgm:t>
    </dgm:pt>
    <dgm:pt modelId="{C3159B8A-D29E-48A1-B284-EB339E79354F}" type="sibTrans" cxnId="{A8B4E903-0A79-4CBF-AA55-1AB043DC3F03}">
      <dgm:prSet/>
      <dgm:spPr/>
      <dgm:t>
        <a:bodyPr/>
        <a:lstStyle/>
        <a:p>
          <a:endParaRPr lang="en-US" sz="2400"/>
        </a:p>
      </dgm:t>
    </dgm:pt>
    <dgm:pt modelId="{EFECF905-E4BD-4D9A-AA6B-F9B56F396AD6}" type="parTrans" cxnId="{A8B4E903-0A79-4CBF-AA55-1AB043DC3F03}">
      <dgm:prSet/>
      <dgm:spPr/>
      <dgm:t>
        <a:bodyPr/>
        <a:lstStyle/>
        <a:p>
          <a:endParaRPr lang="en-US" sz="2400"/>
        </a:p>
      </dgm:t>
    </dgm:pt>
    <dgm:pt modelId="{CF42FFEA-4CEB-4772-BBC0-AB31EC577D36}">
      <dgm:prSet custT="1"/>
      <dgm:spPr>
        <a:noFill/>
        <a:ln>
          <a:noFill/>
        </a:ln>
      </dgm:spPr>
      <dgm:t>
        <a:bodyPr anchor="ctr"/>
        <a:lstStyle/>
        <a:p>
          <a:pPr>
            <a:buNone/>
          </a:pPr>
          <a:endParaRPr lang="en-US" sz="2000" dirty="0"/>
        </a:p>
      </dgm:t>
    </dgm:pt>
    <dgm:pt modelId="{C4569DCD-38C0-4F82-B93E-7E4DE0267577}" type="sibTrans" cxnId="{4B7F8AA2-D98C-48A2-A093-CDE94C25F565}">
      <dgm:prSet/>
      <dgm:spPr/>
      <dgm:t>
        <a:bodyPr/>
        <a:lstStyle/>
        <a:p>
          <a:endParaRPr lang="en-US" sz="2400"/>
        </a:p>
      </dgm:t>
    </dgm:pt>
    <dgm:pt modelId="{900A0122-5FBA-46A8-8B25-34EC329BBEF3}" type="parTrans" cxnId="{4B7F8AA2-D98C-48A2-A093-CDE94C25F565}">
      <dgm:prSet/>
      <dgm:spPr/>
      <dgm:t>
        <a:bodyPr/>
        <a:lstStyle/>
        <a:p>
          <a:endParaRPr lang="en-US" sz="2400"/>
        </a:p>
      </dgm:t>
    </dgm:pt>
    <dgm:pt modelId="{D6C9BB47-2963-4DA2-A2C3-BFC1457DD408}" type="pres">
      <dgm:prSet presAssocID="{8B008AED-4F64-4184-80BB-D0230D99D1A3}" presName="cycleMatrixDiagram" presStyleCnt="0">
        <dgm:presLayoutVars>
          <dgm:chMax val="1"/>
          <dgm:dir/>
          <dgm:animLvl val="lvl"/>
          <dgm:resizeHandles val="exact"/>
        </dgm:presLayoutVars>
      </dgm:prSet>
      <dgm:spPr/>
    </dgm:pt>
    <dgm:pt modelId="{C3A3A7B5-63F4-4CB9-9BDC-AA0C1E54997C}" type="pres">
      <dgm:prSet presAssocID="{8B008AED-4F64-4184-80BB-D0230D99D1A3}" presName="children" presStyleCnt="0"/>
      <dgm:spPr/>
    </dgm:pt>
    <dgm:pt modelId="{652671D8-A06A-4D1E-9564-F5A8BCDC0750}" type="pres">
      <dgm:prSet presAssocID="{8B008AED-4F64-4184-80BB-D0230D99D1A3}" presName="child1group" presStyleCnt="0"/>
      <dgm:spPr/>
    </dgm:pt>
    <dgm:pt modelId="{63A56AA1-46A8-475E-B6E7-4450E15BC3B3}" type="pres">
      <dgm:prSet presAssocID="{8B008AED-4F64-4184-80BB-D0230D99D1A3}" presName="child1" presStyleLbl="bgAcc1" presStyleIdx="0" presStyleCnt="2" custScaleX="157402"/>
      <dgm:spPr/>
    </dgm:pt>
    <dgm:pt modelId="{DFEB5864-8BDD-40B2-85F8-5EECD78524E2}" type="pres">
      <dgm:prSet presAssocID="{8B008AED-4F64-4184-80BB-D0230D99D1A3}" presName="child1Text" presStyleLbl="bgAcc1" presStyleIdx="0" presStyleCnt="2">
        <dgm:presLayoutVars>
          <dgm:bulletEnabled val="1"/>
        </dgm:presLayoutVars>
      </dgm:prSet>
      <dgm:spPr/>
    </dgm:pt>
    <dgm:pt modelId="{86D4D88E-29B2-4336-8E64-9F682B5C4454}" type="pres">
      <dgm:prSet presAssocID="{8B008AED-4F64-4184-80BB-D0230D99D1A3}" presName="child2group" presStyleCnt="0"/>
      <dgm:spPr/>
    </dgm:pt>
    <dgm:pt modelId="{9C2E757A-2739-4138-B691-54675870D551}" type="pres">
      <dgm:prSet presAssocID="{8B008AED-4F64-4184-80BB-D0230D99D1A3}" presName="child2" presStyleLbl="bgAcc1" presStyleIdx="1" presStyleCnt="2" custScaleX="157402" custLinFactNeighborY="-570"/>
      <dgm:spPr/>
    </dgm:pt>
    <dgm:pt modelId="{37632EB4-94B5-4CA8-9923-D7F46D8770B8}" type="pres">
      <dgm:prSet presAssocID="{8B008AED-4F64-4184-80BB-D0230D99D1A3}" presName="child2Text" presStyleLbl="bgAcc1" presStyleIdx="1" presStyleCnt="2">
        <dgm:presLayoutVars>
          <dgm:bulletEnabled val="1"/>
        </dgm:presLayoutVars>
      </dgm:prSet>
      <dgm:spPr/>
    </dgm:pt>
    <dgm:pt modelId="{3AD8A75A-E30A-443E-A2EA-B33151850E70}" type="pres">
      <dgm:prSet presAssocID="{8B008AED-4F64-4184-80BB-D0230D99D1A3}" presName="childPlaceholder" presStyleCnt="0"/>
      <dgm:spPr/>
    </dgm:pt>
    <dgm:pt modelId="{FDDF8797-55EA-4C15-AEF2-75D42C9951F6}" type="pres">
      <dgm:prSet presAssocID="{8B008AED-4F64-4184-80BB-D0230D99D1A3}" presName="circle" presStyleCnt="0"/>
      <dgm:spPr/>
    </dgm:pt>
    <dgm:pt modelId="{0C41C77E-DF9C-4C7B-9E38-04CCD5E5C3FA}" type="pres">
      <dgm:prSet presAssocID="{8B008AED-4F64-4184-80BB-D0230D99D1A3}" presName="quadrant1" presStyleLbl="node1" presStyleIdx="0" presStyleCnt="4">
        <dgm:presLayoutVars>
          <dgm:chMax val="1"/>
          <dgm:bulletEnabled val="1"/>
        </dgm:presLayoutVars>
      </dgm:prSet>
      <dgm:spPr/>
    </dgm:pt>
    <dgm:pt modelId="{5AFBD265-B6FF-4396-9722-2E7C5B5E4553}" type="pres">
      <dgm:prSet presAssocID="{8B008AED-4F64-4184-80BB-D0230D99D1A3}" presName="quadrant2" presStyleLbl="node1" presStyleIdx="1" presStyleCnt="4">
        <dgm:presLayoutVars>
          <dgm:chMax val="1"/>
          <dgm:bulletEnabled val="1"/>
        </dgm:presLayoutVars>
      </dgm:prSet>
      <dgm:spPr/>
    </dgm:pt>
    <dgm:pt modelId="{7F41F8DF-A6AB-4736-9E88-4D51EBE37267}" type="pres">
      <dgm:prSet presAssocID="{8B008AED-4F64-4184-80BB-D0230D99D1A3}" presName="quadrant3" presStyleLbl="node1" presStyleIdx="2" presStyleCnt="4">
        <dgm:presLayoutVars>
          <dgm:chMax val="1"/>
          <dgm:bulletEnabled val="1"/>
        </dgm:presLayoutVars>
      </dgm:prSet>
      <dgm:spPr/>
    </dgm:pt>
    <dgm:pt modelId="{151F420E-86EA-4B57-A741-55B15B564130}" type="pres">
      <dgm:prSet presAssocID="{8B008AED-4F64-4184-80BB-D0230D99D1A3}" presName="quadrant4" presStyleLbl="node1" presStyleIdx="3" presStyleCnt="4">
        <dgm:presLayoutVars>
          <dgm:chMax val="1"/>
          <dgm:bulletEnabled val="1"/>
        </dgm:presLayoutVars>
      </dgm:prSet>
      <dgm:spPr>
        <a:noFill/>
      </dgm:spPr>
    </dgm:pt>
    <dgm:pt modelId="{9CCC1DD9-D8D5-43CC-AF02-E1A5A111AE5B}" type="pres">
      <dgm:prSet presAssocID="{8B008AED-4F64-4184-80BB-D0230D99D1A3}" presName="quadrantPlaceholder" presStyleCnt="0"/>
      <dgm:spPr/>
    </dgm:pt>
    <dgm:pt modelId="{55907E5F-3167-4C53-99CB-7A601DA71686}" type="pres">
      <dgm:prSet presAssocID="{8B008AED-4F64-4184-80BB-D0230D99D1A3}" presName="center1" presStyleLbl="fgShp" presStyleIdx="0" presStyleCnt="2"/>
      <dgm:spPr>
        <a:noFill/>
      </dgm:spPr>
    </dgm:pt>
    <dgm:pt modelId="{96D017F6-6885-4C6F-817A-626238322497}" type="pres">
      <dgm:prSet presAssocID="{8B008AED-4F64-4184-80BB-D0230D99D1A3}" presName="center2" presStyleLbl="fgShp" presStyleIdx="1" presStyleCnt="2"/>
      <dgm:spPr>
        <a:noFill/>
      </dgm:spPr>
    </dgm:pt>
  </dgm:ptLst>
  <dgm:cxnLst>
    <dgm:cxn modelId="{0F15C403-24CA-426D-A539-A7493E6ADA5F}" type="presOf" srcId="{5EFAF2B9-82A9-4C25-83D2-E0D6FCCCA7C2}" destId="{0C41C77E-DF9C-4C7B-9E38-04CCD5E5C3FA}" srcOrd="0" destOrd="0" presId="urn:microsoft.com/office/officeart/2005/8/layout/cycle4"/>
    <dgm:cxn modelId="{A8B4E903-0A79-4CBF-AA55-1AB043DC3F03}" srcId="{A40E1D25-13D0-4617-887A-655FAF8986C8}" destId="{31347BED-7185-4A4A-8FDA-2E0A8F1C5CFC}" srcOrd="3" destOrd="0" parTransId="{EFECF905-E4BD-4D9A-AA6B-F9B56F396AD6}" sibTransId="{C3159B8A-D29E-48A1-B284-EB339E79354F}"/>
    <dgm:cxn modelId="{0825F908-7517-45BC-B6D3-CB96E493E0F0}" srcId="{8B008AED-4F64-4184-80BB-D0230D99D1A3}" destId="{4EE4D379-E01D-48EA-AA5F-C85FBE305618}" srcOrd="2" destOrd="0" parTransId="{BCAFB9EB-BD23-41E5-A040-6250A4382BBE}" sibTransId="{814CB7F7-9890-4695-93EA-6082A12D1BD9}"/>
    <dgm:cxn modelId="{7955D70D-DF38-45DE-95B9-9D3442E5DB11}" type="presOf" srcId="{8DB0F3F9-50E5-4A44-AB22-91B27EC09C8A}" destId="{37632EB4-94B5-4CA8-9923-D7F46D8770B8}" srcOrd="1" destOrd="0" presId="urn:microsoft.com/office/officeart/2005/8/layout/cycle4"/>
    <dgm:cxn modelId="{6B2EB227-09FC-454B-8C68-0EF1773A6112}" type="presOf" srcId="{4EE4D379-E01D-48EA-AA5F-C85FBE305618}" destId="{7F41F8DF-A6AB-4736-9E88-4D51EBE37267}" srcOrd="0" destOrd="0" presId="urn:microsoft.com/office/officeart/2005/8/layout/cycle4"/>
    <dgm:cxn modelId="{C5C6EA2C-DE49-4113-9895-194E46765730}" srcId="{8B008AED-4F64-4184-80BB-D0230D99D1A3}" destId="{5EFAF2B9-82A9-4C25-83D2-E0D6FCCCA7C2}" srcOrd="0" destOrd="0" parTransId="{028C31B5-BD17-43C7-AC4E-B75310AE24FD}" sibTransId="{9E3EB783-EBEB-4CD3-97E3-7880F14C44B5}"/>
    <dgm:cxn modelId="{43248933-80D9-4090-B313-AEC35F7B2F53}" srcId="{A40E1D25-13D0-4617-887A-655FAF8986C8}" destId="{8DB0F3F9-50E5-4A44-AB22-91B27EC09C8A}" srcOrd="0" destOrd="0" parTransId="{2B6B5667-1E03-4490-A47E-381F1B18E674}" sibTransId="{8B099AD6-84F1-4CE8-8C82-4E54DFDA1292}"/>
    <dgm:cxn modelId="{839FE83C-E22E-4820-90FE-4FD871A5517A}" type="presOf" srcId="{DFA01F9F-DF02-48BA-8C01-F2FC7EEA8C6A}" destId="{37632EB4-94B5-4CA8-9923-D7F46D8770B8}" srcOrd="1" destOrd="1" presId="urn:microsoft.com/office/officeart/2005/8/layout/cycle4"/>
    <dgm:cxn modelId="{1A563D4F-DD3F-4032-B7C7-DE27243EA1A1}" type="presOf" srcId="{A40E1D25-13D0-4617-887A-655FAF8986C8}" destId="{5AFBD265-B6FF-4396-9722-2E7C5B5E4553}" srcOrd="0" destOrd="0" presId="urn:microsoft.com/office/officeart/2005/8/layout/cycle4"/>
    <dgm:cxn modelId="{710D7A52-1F24-4D0D-8CBB-A6161919E9B9}" type="presOf" srcId="{EEFEF660-E4F5-422F-81C3-6B8DCCFB46AC}" destId="{9C2E757A-2739-4138-B691-54675870D551}" srcOrd="0" destOrd="2" presId="urn:microsoft.com/office/officeart/2005/8/layout/cycle4"/>
    <dgm:cxn modelId="{F1100961-47DA-4774-8093-A9C57A931967}" type="presOf" srcId="{8DB0F3F9-50E5-4A44-AB22-91B27EC09C8A}" destId="{9C2E757A-2739-4138-B691-54675870D551}" srcOrd="0" destOrd="0" presId="urn:microsoft.com/office/officeart/2005/8/layout/cycle4"/>
    <dgm:cxn modelId="{63B8397F-0B0B-4863-94FA-AF541095757C}" srcId="{8B008AED-4F64-4184-80BB-D0230D99D1A3}" destId="{A40E1D25-13D0-4617-887A-655FAF8986C8}" srcOrd="1" destOrd="0" parTransId="{997DE1FD-320F-44FB-8778-696878D45E95}" sibTransId="{E7FC36DE-B8BA-490C-943D-1EB3285CE0D9}"/>
    <dgm:cxn modelId="{57414C84-6E4E-4E20-9021-0125815DC4E1}" srcId="{A40E1D25-13D0-4617-887A-655FAF8986C8}" destId="{DFA01F9F-DF02-48BA-8C01-F2FC7EEA8C6A}" srcOrd="1" destOrd="0" parTransId="{86FEFFDC-C64E-4F44-8D5A-24C24BEE226B}" sibTransId="{57353CE4-B085-422C-B797-34C56D9811CB}"/>
    <dgm:cxn modelId="{7AD3A18B-67FE-4062-931A-AEA8176F0ED1}" type="presOf" srcId="{CF42FFEA-4CEB-4772-BBC0-AB31EC577D36}" destId="{63A56AA1-46A8-475E-B6E7-4450E15BC3B3}" srcOrd="0" destOrd="0" presId="urn:microsoft.com/office/officeart/2005/8/layout/cycle4"/>
    <dgm:cxn modelId="{E39A7694-A459-4CC6-8DF4-FA6343229992}" type="presOf" srcId="{EEFEF660-E4F5-422F-81C3-6B8DCCFB46AC}" destId="{37632EB4-94B5-4CA8-9923-D7F46D8770B8}" srcOrd="1" destOrd="2" presId="urn:microsoft.com/office/officeart/2005/8/layout/cycle4"/>
    <dgm:cxn modelId="{B4301E99-898E-402A-96C6-FCE33F81033E}" type="presOf" srcId="{8B008AED-4F64-4184-80BB-D0230D99D1A3}" destId="{D6C9BB47-2963-4DA2-A2C3-BFC1457DD408}" srcOrd="0" destOrd="0" presId="urn:microsoft.com/office/officeart/2005/8/layout/cycle4"/>
    <dgm:cxn modelId="{E5CA25A2-A228-4702-92A6-50099232745E}" type="presOf" srcId="{DFA01F9F-DF02-48BA-8C01-F2FC7EEA8C6A}" destId="{9C2E757A-2739-4138-B691-54675870D551}" srcOrd="0" destOrd="1" presId="urn:microsoft.com/office/officeart/2005/8/layout/cycle4"/>
    <dgm:cxn modelId="{4B7F8AA2-D98C-48A2-A093-CDE94C25F565}" srcId="{5EFAF2B9-82A9-4C25-83D2-E0D6FCCCA7C2}" destId="{CF42FFEA-4CEB-4772-BBC0-AB31EC577D36}" srcOrd="0" destOrd="0" parTransId="{900A0122-5FBA-46A8-8B25-34EC329BBEF3}" sibTransId="{C4569DCD-38C0-4F82-B93E-7E4DE0267577}"/>
    <dgm:cxn modelId="{30D76CB1-6EA4-4D51-82B0-70CC12A82382}" type="presOf" srcId="{CF42FFEA-4CEB-4772-BBC0-AB31EC577D36}" destId="{DFEB5864-8BDD-40B2-85F8-5EECD78524E2}" srcOrd="1" destOrd="0" presId="urn:microsoft.com/office/officeart/2005/8/layout/cycle4"/>
    <dgm:cxn modelId="{E2B97EE7-09DC-4095-BB0C-3B455CC1B817}" type="presOf" srcId="{31347BED-7185-4A4A-8FDA-2E0A8F1C5CFC}" destId="{9C2E757A-2739-4138-B691-54675870D551}" srcOrd="0" destOrd="3" presId="urn:microsoft.com/office/officeart/2005/8/layout/cycle4"/>
    <dgm:cxn modelId="{066B39F9-1392-4367-A956-1037D1DE3713}" type="presOf" srcId="{31347BED-7185-4A4A-8FDA-2E0A8F1C5CFC}" destId="{37632EB4-94B5-4CA8-9923-D7F46D8770B8}" srcOrd="1" destOrd="3" presId="urn:microsoft.com/office/officeart/2005/8/layout/cycle4"/>
    <dgm:cxn modelId="{C8F268FB-BD00-4A3B-8D25-C92D9D238A7B}" srcId="{A40E1D25-13D0-4617-887A-655FAF8986C8}" destId="{EEFEF660-E4F5-422F-81C3-6B8DCCFB46AC}" srcOrd="2" destOrd="0" parTransId="{10EEA091-1D5F-4496-9DF6-7CD5CCBDD7EA}" sibTransId="{24506AAB-5C46-4420-B899-8E5A574D516A}"/>
    <dgm:cxn modelId="{E30B511E-837B-4B8A-8D33-604895153319}" type="presParOf" srcId="{D6C9BB47-2963-4DA2-A2C3-BFC1457DD408}" destId="{C3A3A7B5-63F4-4CB9-9BDC-AA0C1E54997C}" srcOrd="0" destOrd="0" presId="urn:microsoft.com/office/officeart/2005/8/layout/cycle4"/>
    <dgm:cxn modelId="{E1CC7256-A376-4E0D-B20E-392BE7CD0D57}" type="presParOf" srcId="{C3A3A7B5-63F4-4CB9-9BDC-AA0C1E54997C}" destId="{652671D8-A06A-4D1E-9564-F5A8BCDC0750}" srcOrd="0" destOrd="0" presId="urn:microsoft.com/office/officeart/2005/8/layout/cycle4"/>
    <dgm:cxn modelId="{F91CC9A8-100E-48F0-9717-EE82C0B3CC9D}" type="presParOf" srcId="{652671D8-A06A-4D1E-9564-F5A8BCDC0750}" destId="{63A56AA1-46A8-475E-B6E7-4450E15BC3B3}" srcOrd="0" destOrd="0" presId="urn:microsoft.com/office/officeart/2005/8/layout/cycle4"/>
    <dgm:cxn modelId="{2B597F83-CA72-4889-8900-29FC84737E7B}" type="presParOf" srcId="{652671D8-A06A-4D1E-9564-F5A8BCDC0750}" destId="{DFEB5864-8BDD-40B2-85F8-5EECD78524E2}" srcOrd="1" destOrd="0" presId="urn:microsoft.com/office/officeart/2005/8/layout/cycle4"/>
    <dgm:cxn modelId="{B917670C-3CE6-4522-824D-6E11E0AEAF05}" type="presParOf" srcId="{C3A3A7B5-63F4-4CB9-9BDC-AA0C1E54997C}" destId="{86D4D88E-29B2-4336-8E64-9F682B5C4454}" srcOrd="1" destOrd="0" presId="urn:microsoft.com/office/officeart/2005/8/layout/cycle4"/>
    <dgm:cxn modelId="{0E113AE7-965C-4986-A953-3115DB96B925}" type="presParOf" srcId="{86D4D88E-29B2-4336-8E64-9F682B5C4454}" destId="{9C2E757A-2739-4138-B691-54675870D551}" srcOrd="0" destOrd="0" presId="urn:microsoft.com/office/officeart/2005/8/layout/cycle4"/>
    <dgm:cxn modelId="{E9A0AF9D-BA13-40FB-BA16-DACFC6C3A5D3}" type="presParOf" srcId="{86D4D88E-29B2-4336-8E64-9F682B5C4454}" destId="{37632EB4-94B5-4CA8-9923-D7F46D8770B8}" srcOrd="1" destOrd="0" presId="urn:microsoft.com/office/officeart/2005/8/layout/cycle4"/>
    <dgm:cxn modelId="{83CF9675-77BF-4776-8687-EA65466B7A47}" type="presParOf" srcId="{C3A3A7B5-63F4-4CB9-9BDC-AA0C1E54997C}" destId="{3AD8A75A-E30A-443E-A2EA-B33151850E70}" srcOrd="2" destOrd="0" presId="urn:microsoft.com/office/officeart/2005/8/layout/cycle4"/>
    <dgm:cxn modelId="{EEEAC5E7-15CD-4972-9459-A500695E8A3D}" type="presParOf" srcId="{D6C9BB47-2963-4DA2-A2C3-BFC1457DD408}" destId="{FDDF8797-55EA-4C15-AEF2-75D42C9951F6}" srcOrd="1" destOrd="0" presId="urn:microsoft.com/office/officeart/2005/8/layout/cycle4"/>
    <dgm:cxn modelId="{C8C6B1BB-19F8-4402-9F6E-D9E90A565778}" type="presParOf" srcId="{FDDF8797-55EA-4C15-AEF2-75D42C9951F6}" destId="{0C41C77E-DF9C-4C7B-9E38-04CCD5E5C3FA}" srcOrd="0" destOrd="0" presId="urn:microsoft.com/office/officeart/2005/8/layout/cycle4"/>
    <dgm:cxn modelId="{39B1EFE5-F860-43BB-A4B3-B7514A2B1B54}" type="presParOf" srcId="{FDDF8797-55EA-4C15-AEF2-75D42C9951F6}" destId="{5AFBD265-B6FF-4396-9722-2E7C5B5E4553}" srcOrd="1" destOrd="0" presId="urn:microsoft.com/office/officeart/2005/8/layout/cycle4"/>
    <dgm:cxn modelId="{26D6D036-6B7E-41D5-A2C6-1EF56D9E1B1F}" type="presParOf" srcId="{FDDF8797-55EA-4C15-AEF2-75D42C9951F6}" destId="{7F41F8DF-A6AB-4736-9E88-4D51EBE37267}" srcOrd="2" destOrd="0" presId="urn:microsoft.com/office/officeart/2005/8/layout/cycle4"/>
    <dgm:cxn modelId="{607A407C-8F72-4E7F-8647-673665994830}" type="presParOf" srcId="{FDDF8797-55EA-4C15-AEF2-75D42C9951F6}" destId="{151F420E-86EA-4B57-A741-55B15B564130}" srcOrd="3" destOrd="0" presId="urn:microsoft.com/office/officeart/2005/8/layout/cycle4"/>
    <dgm:cxn modelId="{765EB523-2F6D-469C-A77D-9A8307613B61}" type="presParOf" srcId="{FDDF8797-55EA-4C15-AEF2-75D42C9951F6}" destId="{9CCC1DD9-D8D5-43CC-AF02-E1A5A111AE5B}" srcOrd="4" destOrd="0" presId="urn:microsoft.com/office/officeart/2005/8/layout/cycle4"/>
    <dgm:cxn modelId="{C1540398-F251-4898-AE13-A71DC5B31E28}" type="presParOf" srcId="{D6C9BB47-2963-4DA2-A2C3-BFC1457DD408}" destId="{55907E5F-3167-4C53-99CB-7A601DA71686}" srcOrd="2" destOrd="0" presId="urn:microsoft.com/office/officeart/2005/8/layout/cycle4"/>
    <dgm:cxn modelId="{5D1FA52E-850D-4D67-AFEF-DD339838B367}" type="presParOf" srcId="{D6C9BB47-2963-4DA2-A2C3-BFC1457DD408}" destId="{96D017F6-6885-4C6F-817A-626238322497}" srcOrd="3" destOrd="0" presId="urn:microsoft.com/office/officeart/2005/8/layout/cycle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008AED-4F64-4184-80BB-D0230D99D1A3}" type="doc">
      <dgm:prSet loTypeId="urn:microsoft.com/office/officeart/2005/8/layout/cycle4" loCatId="cycle" qsTypeId="urn:microsoft.com/office/officeart/2005/8/quickstyle/simple4" qsCatId="simple" csTypeId="urn:microsoft.com/office/officeart/2005/8/colors/colorful1" csCatId="colorful" phldr="1"/>
      <dgm:spPr/>
      <dgm:t>
        <a:bodyPr/>
        <a:lstStyle/>
        <a:p>
          <a:endParaRPr lang="en-US"/>
        </a:p>
      </dgm:t>
    </dgm:pt>
    <dgm:pt modelId="{5EFAF2B9-82A9-4C25-83D2-E0D6FCCCA7C2}">
      <dgm:prSet phldrT="[Text]" custT="1"/>
      <dgm:spPr/>
      <dgm:t>
        <a:bodyPr/>
        <a:lstStyle/>
        <a:p>
          <a:pPr marL="0" indent="0"/>
          <a:endParaRPr lang="en-US" sz="2400" dirty="0"/>
        </a:p>
      </dgm:t>
    </dgm:pt>
    <dgm:pt modelId="{028C31B5-BD17-43C7-AC4E-B75310AE24FD}" type="parTrans" cxnId="{C5C6EA2C-DE49-4113-9895-194E46765730}">
      <dgm:prSet/>
      <dgm:spPr/>
      <dgm:t>
        <a:bodyPr/>
        <a:lstStyle/>
        <a:p>
          <a:endParaRPr lang="en-US" sz="2400"/>
        </a:p>
      </dgm:t>
    </dgm:pt>
    <dgm:pt modelId="{9E3EB783-EBEB-4CD3-97E3-7880F14C44B5}" type="sibTrans" cxnId="{C5C6EA2C-DE49-4113-9895-194E46765730}">
      <dgm:prSet/>
      <dgm:spPr/>
      <dgm:t>
        <a:bodyPr/>
        <a:lstStyle/>
        <a:p>
          <a:endParaRPr lang="en-US" sz="2400"/>
        </a:p>
      </dgm:t>
    </dgm:pt>
    <dgm:pt modelId="{CF42FFEA-4CEB-4772-BBC0-AB31EC577D36}">
      <dgm:prSet custT="1"/>
      <dgm:spPr/>
      <dgm:t>
        <a:bodyPr anchor="ctr"/>
        <a:lstStyle/>
        <a:p>
          <a:pPr>
            <a:buNone/>
          </a:pPr>
          <a:r>
            <a:rPr lang="en-US" sz="2000" dirty="0"/>
            <a:t>Retinal Layers</a:t>
          </a:r>
        </a:p>
      </dgm:t>
    </dgm:pt>
    <dgm:pt modelId="{900A0122-5FBA-46A8-8B25-34EC329BBEF3}" type="parTrans" cxnId="{4B7F8AA2-D98C-48A2-A093-CDE94C25F565}">
      <dgm:prSet/>
      <dgm:spPr/>
      <dgm:t>
        <a:bodyPr/>
        <a:lstStyle/>
        <a:p>
          <a:endParaRPr lang="en-US" sz="2400"/>
        </a:p>
      </dgm:t>
    </dgm:pt>
    <dgm:pt modelId="{C4569DCD-38C0-4F82-B93E-7E4DE0267577}" type="sibTrans" cxnId="{4B7F8AA2-D98C-48A2-A093-CDE94C25F565}">
      <dgm:prSet/>
      <dgm:spPr/>
      <dgm:t>
        <a:bodyPr/>
        <a:lstStyle/>
        <a:p>
          <a:endParaRPr lang="en-US" sz="2400"/>
        </a:p>
      </dgm:t>
    </dgm:pt>
    <dgm:pt modelId="{42CB5BA8-80BA-4779-8F17-FF3F9D3AB4A9}">
      <dgm:prSet custT="1"/>
      <dgm:spPr/>
      <dgm:t>
        <a:bodyPr anchor="ctr"/>
        <a:lstStyle/>
        <a:p>
          <a:pPr>
            <a:buNone/>
          </a:pPr>
          <a:r>
            <a:rPr lang="en-US" sz="2000" dirty="0"/>
            <a:t>Pathology</a:t>
          </a:r>
        </a:p>
      </dgm:t>
    </dgm:pt>
    <dgm:pt modelId="{E64BE13F-BF98-4B1D-8108-2D06A5B2EBEB}" type="parTrans" cxnId="{B7335F7F-933E-42B0-9E22-5C34401B07E1}">
      <dgm:prSet/>
      <dgm:spPr/>
      <dgm:t>
        <a:bodyPr/>
        <a:lstStyle/>
        <a:p>
          <a:endParaRPr lang="en-US" sz="2400"/>
        </a:p>
      </dgm:t>
    </dgm:pt>
    <dgm:pt modelId="{21111023-6227-4E44-BB82-52FC83F80B2D}" type="sibTrans" cxnId="{B7335F7F-933E-42B0-9E22-5C34401B07E1}">
      <dgm:prSet/>
      <dgm:spPr/>
      <dgm:t>
        <a:bodyPr/>
        <a:lstStyle/>
        <a:p>
          <a:endParaRPr lang="en-US" sz="2400"/>
        </a:p>
      </dgm:t>
    </dgm:pt>
    <dgm:pt modelId="{F89F50C1-BA9D-478B-B15B-0DB623CD6ABE}">
      <dgm:prSet custT="1"/>
      <dgm:spPr/>
      <dgm:t>
        <a:bodyPr anchor="ctr"/>
        <a:lstStyle/>
        <a:p>
          <a:pPr>
            <a:buNone/>
          </a:pPr>
          <a:r>
            <a:rPr lang="en-US" sz="2000" dirty="0"/>
            <a:t>Retinal Vessels</a:t>
          </a:r>
        </a:p>
      </dgm:t>
    </dgm:pt>
    <dgm:pt modelId="{729B26CD-4C8D-4511-B23A-B301DAB2AEB6}" type="parTrans" cxnId="{B94BD08C-C48D-40CF-A7D7-04579BF7433B}">
      <dgm:prSet/>
      <dgm:spPr/>
      <dgm:t>
        <a:bodyPr/>
        <a:lstStyle/>
        <a:p>
          <a:endParaRPr lang="en-US" sz="2400"/>
        </a:p>
      </dgm:t>
    </dgm:pt>
    <dgm:pt modelId="{4CB3BB26-7197-45D2-9933-EABAA960C798}" type="sibTrans" cxnId="{B94BD08C-C48D-40CF-A7D7-04579BF7433B}">
      <dgm:prSet/>
      <dgm:spPr/>
      <dgm:t>
        <a:bodyPr/>
        <a:lstStyle/>
        <a:p>
          <a:endParaRPr lang="en-US" sz="2400"/>
        </a:p>
      </dgm:t>
    </dgm:pt>
    <dgm:pt modelId="{B6ED80FF-D086-46AD-BFAA-C469F4E0F890}">
      <dgm:prSet custT="1"/>
      <dgm:spPr>
        <a:noFill/>
      </dgm:spPr>
      <dgm:t>
        <a:bodyPr/>
        <a:lstStyle/>
        <a:p>
          <a:endParaRPr lang="en-US" sz="2400" dirty="0"/>
        </a:p>
      </dgm:t>
    </dgm:pt>
    <dgm:pt modelId="{84DB0AF2-D273-433E-B846-0C1C8B6F5E80}" type="sibTrans" cxnId="{7BF89EED-D172-419B-A3DB-133D7DDB1024}">
      <dgm:prSet/>
      <dgm:spPr/>
      <dgm:t>
        <a:bodyPr/>
        <a:lstStyle/>
        <a:p>
          <a:endParaRPr lang="en-US" sz="2400"/>
        </a:p>
      </dgm:t>
    </dgm:pt>
    <dgm:pt modelId="{57166120-2EA7-4ABF-83DE-62BFFE9F9A29}" type="parTrans" cxnId="{7BF89EED-D172-419B-A3DB-133D7DDB1024}">
      <dgm:prSet/>
      <dgm:spPr/>
      <dgm:t>
        <a:bodyPr/>
        <a:lstStyle/>
        <a:p>
          <a:endParaRPr lang="en-US" sz="2400"/>
        </a:p>
      </dgm:t>
    </dgm:pt>
    <dgm:pt modelId="{D6C9BB47-2963-4DA2-A2C3-BFC1457DD408}" type="pres">
      <dgm:prSet presAssocID="{8B008AED-4F64-4184-80BB-D0230D99D1A3}" presName="cycleMatrixDiagram" presStyleCnt="0">
        <dgm:presLayoutVars>
          <dgm:chMax val="1"/>
          <dgm:dir/>
          <dgm:animLvl val="lvl"/>
          <dgm:resizeHandles val="exact"/>
        </dgm:presLayoutVars>
      </dgm:prSet>
      <dgm:spPr/>
    </dgm:pt>
    <dgm:pt modelId="{C3A3A7B5-63F4-4CB9-9BDC-AA0C1E54997C}" type="pres">
      <dgm:prSet presAssocID="{8B008AED-4F64-4184-80BB-D0230D99D1A3}" presName="children" presStyleCnt="0"/>
      <dgm:spPr/>
    </dgm:pt>
    <dgm:pt modelId="{652671D8-A06A-4D1E-9564-F5A8BCDC0750}" type="pres">
      <dgm:prSet presAssocID="{8B008AED-4F64-4184-80BB-D0230D99D1A3}" presName="child1group" presStyleCnt="0"/>
      <dgm:spPr/>
    </dgm:pt>
    <dgm:pt modelId="{63A56AA1-46A8-475E-B6E7-4450E15BC3B3}" type="pres">
      <dgm:prSet presAssocID="{8B008AED-4F64-4184-80BB-D0230D99D1A3}" presName="child1" presStyleLbl="bgAcc1" presStyleIdx="0" presStyleCnt="1" custScaleX="157402" custLinFactNeighborX="-13780"/>
      <dgm:spPr/>
    </dgm:pt>
    <dgm:pt modelId="{DFEB5864-8BDD-40B2-85F8-5EECD78524E2}" type="pres">
      <dgm:prSet presAssocID="{8B008AED-4F64-4184-80BB-D0230D99D1A3}" presName="child1Text" presStyleLbl="bgAcc1" presStyleIdx="0" presStyleCnt="1">
        <dgm:presLayoutVars>
          <dgm:bulletEnabled val="1"/>
        </dgm:presLayoutVars>
      </dgm:prSet>
      <dgm:spPr/>
    </dgm:pt>
    <dgm:pt modelId="{3AD8A75A-E30A-443E-A2EA-B33151850E70}" type="pres">
      <dgm:prSet presAssocID="{8B008AED-4F64-4184-80BB-D0230D99D1A3}" presName="childPlaceholder" presStyleCnt="0"/>
      <dgm:spPr/>
    </dgm:pt>
    <dgm:pt modelId="{FDDF8797-55EA-4C15-AEF2-75D42C9951F6}" type="pres">
      <dgm:prSet presAssocID="{8B008AED-4F64-4184-80BB-D0230D99D1A3}" presName="circle" presStyleCnt="0"/>
      <dgm:spPr/>
    </dgm:pt>
    <dgm:pt modelId="{0C41C77E-DF9C-4C7B-9E38-04CCD5E5C3FA}" type="pres">
      <dgm:prSet presAssocID="{8B008AED-4F64-4184-80BB-D0230D99D1A3}" presName="quadrant1" presStyleLbl="node1" presStyleIdx="0" presStyleCnt="4">
        <dgm:presLayoutVars>
          <dgm:chMax val="1"/>
          <dgm:bulletEnabled val="1"/>
        </dgm:presLayoutVars>
      </dgm:prSet>
      <dgm:spPr/>
    </dgm:pt>
    <dgm:pt modelId="{5AFBD265-B6FF-4396-9722-2E7C5B5E4553}" type="pres">
      <dgm:prSet presAssocID="{8B008AED-4F64-4184-80BB-D0230D99D1A3}" presName="quadrant2" presStyleLbl="node1" presStyleIdx="1" presStyleCnt="4">
        <dgm:presLayoutVars>
          <dgm:chMax val="1"/>
          <dgm:bulletEnabled val="1"/>
        </dgm:presLayoutVars>
      </dgm:prSet>
      <dgm:spPr/>
    </dgm:pt>
    <dgm:pt modelId="{7F41F8DF-A6AB-4736-9E88-4D51EBE37267}" type="pres">
      <dgm:prSet presAssocID="{8B008AED-4F64-4184-80BB-D0230D99D1A3}" presName="quadrant3" presStyleLbl="node1" presStyleIdx="2" presStyleCnt="4">
        <dgm:presLayoutVars>
          <dgm:chMax val="1"/>
          <dgm:bulletEnabled val="1"/>
        </dgm:presLayoutVars>
      </dgm:prSet>
      <dgm:spPr>
        <a:noFill/>
      </dgm:spPr>
    </dgm:pt>
    <dgm:pt modelId="{151F420E-86EA-4B57-A741-55B15B564130}" type="pres">
      <dgm:prSet presAssocID="{8B008AED-4F64-4184-80BB-D0230D99D1A3}" presName="quadrant4" presStyleLbl="node1" presStyleIdx="3" presStyleCnt="4">
        <dgm:presLayoutVars>
          <dgm:chMax val="1"/>
          <dgm:bulletEnabled val="1"/>
        </dgm:presLayoutVars>
      </dgm:prSet>
      <dgm:spPr>
        <a:noFill/>
      </dgm:spPr>
    </dgm:pt>
    <dgm:pt modelId="{9CCC1DD9-D8D5-43CC-AF02-E1A5A111AE5B}" type="pres">
      <dgm:prSet presAssocID="{8B008AED-4F64-4184-80BB-D0230D99D1A3}" presName="quadrantPlaceholder" presStyleCnt="0"/>
      <dgm:spPr/>
    </dgm:pt>
    <dgm:pt modelId="{55907E5F-3167-4C53-99CB-7A601DA71686}" type="pres">
      <dgm:prSet presAssocID="{8B008AED-4F64-4184-80BB-D0230D99D1A3}" presName="center1" presStyleLbl="fgShp" presStyleIdx="0" presStyleCnt="2"/>
      <dgm:spPr>
        <a:noFill/>
      </dgm:spPr>
    </dgm:pt>
    <dgm:pt modelId="{96D017F6-6885-4C6F-817A-626238322497}" type="pres">
      <dgm:prSet presAssocID="{8B008AED-4F64-4184-80BB-D0230D99D1A3}" presName="center2" presStyleLbl="fgShp" presStyleIdx="1" presStyleCnt="2"/>
      <dgm:spPr>
        <a:noFill/>
      </dgm:spPr>
    </dgm:pt>
  </dgm:ptLst>
  <dgm:cxnLst>
    <dgm:cxn modelId="{0F15C403-24CA-426D-A539-A7493E6ADA5F}" type="presOf" srcId="{5EFAF2B9-82A9-4C25-83D2-E0D6FCCCA7C2}" destId="{0C41C77E-DF9C-4C7B-9E38-04CCD5E5C3FA}" srcOrd="0" destOrd="0" presId="urn:microsoft.com/office/officeart/2005/8/layout/cycle4"/>
    <dgm:cxn modelId="{E5D05E13-BE87-4201-B648-2BA6A39B7C16}" type="presOf" srcId="{F89F50C1-BA9D-478B-B15B-0DB623CD6ABE}" destId="{DFEB5864-8BDD-40B2-85F8-5EECD78524E2}" srcOrd="1" destOrd="1" presId="urn:microsoft.com/office/officeart/2005/8/layout/cycle4"/>
    <dgm:cxn modelId="{624EAA18-137D-4760-A27E-8F535C4B6768}" type="presOf" srcId="{42CB5BA8-80BA-4779-8F17-FF3F9D3AB4A9}" destId="{63A56AA1-46A8-475E-B6E7-4450E15BC3B3}" srcOrd="0" destOrd="2" presId="urn:microsoft.com/office/officeart/2005/8/layout/cycle4"/>
    <dgm:cxn modelId="{C5C6EA2C-DE49-4113-9895-194E46765730}" srcId="{8B008AED-4F64-4184-80BB-D0230D99D1A3}" destId="{5EFAF2B9-82A9-4C25-83D2-E0D6FCCCA7C2}" srcOrd="0" destOrd="0" parTransId="{028C31B5-BD17-43C7-AC4E-B75310AE24FD}" sibTransId="{9E3EB783-EBEB-4CD3-97E3-7880F14C44B5}"/>
    <dgm:cxn modelId="{E3818664-59D8-4CD5-B102-0AD591AD02D2}" type="presOf" srcId="{F89F50C1-BA9D-478B-B15B-0DB623CD6ABE}" destId="{63A56AA1-46A8-475E-B6E7-4450E15BC3B3}" srcOrd="0" destOrd="1" presId="urn:microsoft.com/office/officeart/2005/8/layout/cycle4"/>
    <dgm:cxn modelId="{B7335F7F-933E-42B0-9E22-5C34401B07E1}" srcId="{5EFAF2B9-82A9-4C25-83D2-E0D6FCCCA7C2}" destId="{42CB5BA8-80BA-4779-8F17-FF3F9D3AB4A9}" srcOrd="2" destOrd="0" parTransId="{E64BE13F-BF98-4B1D-8108-2D06A5B2EBEB}" sibTransId="{21111023-6227-4E44-BB82-52FC83F80B2D}"/>
    <dgm:cxn modelId="{7AD3A18B-67FE-4062-931A-AEA8176F0ED1}" type="presOf" srcId="{CF42FFEA-4CEB-4772-BBC0-AB31EC577D36}" destId="{63A56AA1-46A8-475E-B6E7-4450E15BC3B3}" srcOrd="0" destOrd="0" presId="urn:microsoft.com/office/officeart/2005/8/layout/cycle4"/>
    <dgm:cxn modelId="{B94BD08C-C48D-40CF-A7D7-04579BF7433B}" srcId="{5EFAF2B9-82A9-4C25-83D2-E0D6FCCCA7C2}" destId="{F89F50C1-BA9D-478B-B15B-0DB623CD6ABE}" srcOrd="1" destOrd="0" parTransId="{729B26CD-4C8D-4511-B23A-B301DAB2AEB6}" sibTransId="{4CB3BB26-7197-45D2-9933-EABAA960C798}"/>
    <dgm:cxn modelId="{B4301E99-898E-402A-96C6-FCE33F81033E}" type="presOf" srcId="{8B008AED-4F64-4184-80BB-D0230D99D1A3}" destId="{D6C9BB47-2963-4DA2-A2C3-BFC1457DD408}" srcOrd="0" destOrd="0" presId="urn:microsoft.com/office/officeart/2005/8/layout/cycle4"/>
    <dgm:cxn modelId="{4B7F8AA2-D98C-48A2-A093-CDE94C25F565}" srcId="{5EFAF2B9-82A9-4C25-83D2-E0D6FCCCA7C2}" destId="{CF42FFEA-4CEB-4772-BBC0-AB31EC577D36}" srcOrd="0" destOrd="0" parTransId="{900A0122-5FBA-46A8-8B25-34EC329BBEF3}" sibTransId="{C4569DCD-38C0-4F82-B93E-7E4DE0267577}"/>
    <dgm:cxn modelId="{C9F973AB-B8F8-4B27-9002-471369D19394}" type="presOf" srcId="{B6ED80FF-D086-46AD-BFAA-C469F4E0F890}" destId="{5AFBD265-B6FF-4396-9722-2E7C5B5E4553}" srcOrd="0" destOrd="0" presId="urn:microsoft.com/office/officeart/2005/8/layout/cycle4"/>
    <dgm:cxn modelId="{30D76CB1-6EA4-4D51-82B0-70CC12A82382}" type="presOf" srcId="{CF42FFEA-4CEB-4772-BBC0-AB31EC577D36}" destId="{DFEB5864-8BDD-40B2-85F8-5EECD78524E2}" srcOrd="1" destOrd="0" presId="urn:microsoft.com/office/officeart/2005/8/layout/cycle4"/>
    <dgm:cxn modelId="{A472EED8-DC0A-4D19-8CAA-4C8A46ABCAAB}" type="presOf" srcId="{42CB5BA8-80BA-4779-8F17-FF3F9D3AB4A9}" destId="{DFEB5864-8BDD-40B2-85F8-5EECD78524E2}" srcOrd="1" destOrd="2" presId="urn:microsoft.com/office/officeart/2005/8/layout/cycle4"/>
    <dgm:cxn modelId="{7BF89EED-D172-419B-A3DB-133D7DDB1024}" srcId="{8B008AED-4F64-4184-80BB-D0230D99D1A3}" destId="{B6ED80FF-D086-46AD-BFAA-C469F4E0F890}" srcOrd="1" destOrd="0" parTransId="{57166120-2EA7-4ABF-83DE-62BFFE9F9A29}" sibTransId="{84DB0AF2-D273-433E-B846-0C1C8B6F5E80}"/>
    <dgm:cxn modelId="{E30B511E-837B-4B8A-8D33-604895153319}" type="presParOf" srcId="{D6C9BB47-2963-4DA2-A2C3-BFC1457DD408}" destId="{C3A3A7B5-63F4-4CB9-9BDC-AA0C1E54997C}" srcOrd="0" destOrd="0" presId="urn:microsoft.com/office/officeart/2005/8/layout/cycle4"/>
    <dgm:cxn modelId="{E1CC7256-A376-4E0D-B20E-392BE7CD0D57}" type="presParOf" srcId="{C3A3A7B5-63F4-4CB9-9BDC-AA0C1E54997C}" destId="{652671D8-A06A-4D1E-9564-F5A8BCDC0750}" srcOrd="0" destOrd="0" presId="urn:microsoft.com/office/officeart/2005/8/layout/cycle4"/>
    <dgm:cxn modelId="{F91CC9A8-100E-48F0-9717-EE82C0B3CC9D}" type="presParOf" srcId="{652671D8-A06A-4D1E-9564-F5A8BCDC0750}" destId="{63A56AA1-46A8-475E-B6E7-4450E15BC3B3}" srcOrd="0" destOrd="0" presId="urn:microsoft.com/office/officeart/2005/8/layout/cycle4"/>
    <dgm:cxn modelId="{2B597F83-CA72-4889-8900-29FC84737E7B}" type="presParOf" srcId="{652671D8-A06A-4D1E-9564-F5A8BCDC0750}" destId="{DFEB5864-8BDD-40B2-85F8-5EECD78524E2}" srcOrd="1" destOrd="0" presId="urn:microsoft.com/office/officeart/2005/8/layout/cycle4"/>
    <dgm:cxn modelId="{83CF9675-77BF-4776-8687-EA65466B7A47}" type="presParOf" srcId="{C3A3A7B5-63F4-4CB9-9BDC-AA0C1E54997C}" destId="{3AD8A75A-E30A-443E-A2EA-B33151850E70}" srcOrd="1" destOrd="0" presId="urn:microsoft.com/office/officeart/2005/8/layout/cycle4"/>
    <dgm:cxn modelId="{EEEAC5E7-15CD-4972-9459-A500695E8A3D}" type="presParOf" srcId="{D6C9BB47-2963-4DA2-A2C3-BFC1457DD408}" destId="{FDDF8797-55EA-4C15-AEF2-75D42C9951F6}" srcOrd="1" destOrd="0" presId="urn:microsoft.com/office/officeart/2005/8/layout/cycle4"/>
    <dgm:cxn modelId="{C8C6B1BB-19F8-4402-9F6E-D9E90A565778}" type="presParOf" srcId="{FDDF8797-55EA-4C15-AEF2-75D42C9951F6}" destId="{0C41C77E-DF9C-4C7B-9E38-04CCD5E5C3FA}" srcOrd="0" destOrd="0" presId="urn:microsoft.com/office/officeart/2005/8/layout/cycle4"/>
    <dgm:cxn modelId="{39B1EFE5-F860-43BB-A4B3-B7514A2B1B54}" type="presParOf" srcId="{FDDF8797-55EA-4C15-AEF2-75D42C9951F6}" destId="{5AFBD265-B6FF-4396-9722-2E7C5B5E4553}" srcOrd="1" destOrd="0" presId="urn:microsoft.com/office/officeart/2005/8/layout/cycle4"/>
    <dgm:cxn modelId="{26D6D036-6B7E-41D5-A2C6-1EF56D9E1B1F}" type="presParOf" srcId="{FDDF8797-55EA-4C15-AEF2-75D42C9951F6}" destId="{7F41F8DF-A6AB-4736-9E88-4D51EBE37267}" srcOrd="2" destOrd="0" presId="urn:microsoft.com/office/officeart/2005/8/layout/cycle4"/>
    <dgm:cxn modelId="{607A407C-8F72-4E7F-8647-673665994830}" type="presParOf" srcId="{FDDF8797-55EA-4C15-AEF2-75D42C9951F6}" destId="{151F420E-86EA-4B57-A741-55B15B564130}" srcOrd="3" destOrd="0" presId="urn:microsoft.com/office/officeart/2005/8/layout/cycle4"/>
    <dgm:cxn modelId="{765EB523-2F6D-469C-A77D-9A8307613B61}" type="presParOf" srcId="{FDDF8797-55EA-4C15-AEF2-75D42C9951F6}" destId="{9CCC1DD9-D8D5-43CC-AF02-E1A5A111AE5B}" srcOrd="4" destOrd="0" presId="urn:microsoft.com/office/officeart/2005/8/layout/cycle4"/>
    <dgm:cxn modelId="{C1540398-F251-4898-AE13-A71DC5B31E28}" type="presParOf" srcId="{D6C9BB47-2963-4DA2-A2C3-BFC1457DD408}" destId="{55907E5F-3167-4C53-99CB-7A601DA71686}" srcOrd="2" destOrd="0" presId="urn:microsoft.com/office/officeart/2005/8/layout/cycle4"/>
    <dgm:cxn modelId="{5D1FA52E-850D-4D67-AFEF-DD339838B367}" type="presParOf" srcId="{D6C9BB47-2963-4DA2-A2C3-BFC1457DD408}" destId="{96D017F6-6885-4C6F-817A-626238322497}"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008AED-4F64-4184-80BB-D0230D99D1A3}" type="doc">
      <dgm:prSet loTypeId="urn:microsoft.com/office/officeart/2005/8/layout/cycle4" loCatId="cycle" qsTypeId="urn:microsoft.com/office/officeart/2005/8/quickstyle/simple4" qsCatId="simple" csTypeId="urn:microsoft.com/office/officeart/2005/8/colors/colorful1" csCatId="colorful" phldr="1"/>
      <dgm:spPr/>
      <dgm:t>
        <a:bodyPr/>
        <a:lstStyle/>
        <a:p>
          <a:endParaRPr lang="en-US"/>
        </a:p>
      </dgm:t>
    </dgm:pt>
    <dgm:pt modelId="{5EFAF2B9-82A9-4C25-83D2-E0D6FCCCA7C2}">
      <dgm:prSet phldrT="[Text]" custT="1"/>
      <dgm:spPr>
        <a:noFill/>
      </dgm:spPr>
      <dgm:t>
        <a:bodyPr/>
        <a:lstStyle/>
        <a:p>
          <a:pPr marL="0" indent="0"/>
          <a:endParaRPr lang="en-US" sz="2400" dirty="0"/>
        </a:p>
      </dgm:t>
    </dgm:pt>
    <dgm:pt modelId="{028C31B5-BD17-43C7-AC4E-B75310AE24FD}" type="parTrans" cxnId="{C5C6EA2C-DE49-4113-9895-194E46765730}">
      <dgm:prSet/>
      <dgm:spPr/>
      <dgm:t>
        <a:bodyPr/>
        <a:lstStyle/>
        <a:p>
          <a:endParaRPr lang="en-US" sz="2400"/>
        </a:p>
      </dgm:t>
    </dgm:pt>
    <dgm:pt modelId="{9E3EB783-EBEB-4CD3-97E3-7880F14C44B5}" type="sibTrans" cxnId="{C5C6EA2C-DE49-4113-9895-194E46765730}">
      <dgm:prSet/>
      <dgm:spPr/>
      <dgm:t>
        <a:bodyPr/>
        <a:lstStyle/>
        <a:p>
          <a:endParaRPr lang="en-US" sz="2400"/>
        </a:p>
      </dgm:t>
    </dgm:pt>
    <dgm:pt modelId="{A40E1D25-13D0-4617-887A-655FAF8986C8}">
      <dgm:prSet custT="1"/>
      <dgm:spPr>
        <a:noFill/>
      </dgm:spPr>
      <dgm:t>
        <a:bodyPr/>
        <a:lstStyle/>
        <a:p>
          <a:endParaRPr lang="en-US" sz="2400" dirty="0"/>
        </a:p>
      </dgm:t>
    </dgm:pt>
    <dgm:pt modelId="{997DE1FD-320F-44FB-8778-696878D45E95}" type="parTrans" cxnId="{63B8397F-0B0B-4863-94FA-AF541095757C}">
      <dgm:prSet/>
      <dgm:spPr/>
      <dgm:t>
        <a:bodyPr/>
        <a:lstStyle/>
        <a:p>
          <a:endParaRPr lang="en-US" sz="2400"/>
        </a:p>
      </dgm:t>
    </dgm:pt>
    <dgm:pt modelId="{E7FC36DE-B8BA-490C-943D-1EB3285CE0D9}" type="sibTrans" cxnId="{63B8397F-0B0B-4863-94FA-AF541095757C}">
      <dgm:prSet/>
      <dgm:spPr/>
      <dgm:t>
        <a:bodyPr/>
        <a:lstStyle/>
        <a:p>
          <a:endParaRPr lang="en-US" sz="2400"/>
        </a:p>
      </dgm:t>
    </dgm:pt>
    <dgm:pt modelId="{4EE4D379-E01D-48EA-AA5F-C85FBE305618}">
      <dgm:prSet custT="1"/>
      <dgm:spPr>
        <a:noFill/>
      </dgm:spPr>
      <dgm:t>
        <a:bodyPr/>
        <a:lstStyle/>
        <a:p>
          <a:endParaRPr lang="en-US" sz="2400" dirty="0"/>
        </a:p>
      </dgm:t>
    </dgm:pt>
    <dgm:pt modelId="{BCAFB9EB-BD23-41E5-A040-6250A4382BBE}" type="parTrans" cxnId="{0825F908-7517-45BC-B6D3-CB96E493E0F0}">
      <dgm:prSet/>
      <dgm:spPr/>
      <dgm:t>
        <a:bodyPr/>
        <a:lstStyle/>
        <a:p>
          <a:endParaRPr lang="en-US" sz="2400"/>
        </a:p>
      </dgm:t>
    </dgm:pt>
    <dgm:pt modelId="{814CB7F7-9890-4695-93EA-6082A12D1BD9}" type="sibTrans" cxnId="{0825F908-7517-45BC-B6D3-CB96E493E0F0}">
      <dgm:prSet/>
      <dgm:spPr/>
      <dgm:t>
        <a:bodyPr/>
        <a:lstStyle/>
        <a:p>
          <a:endParaRPr lang="en-US" sz="2400"/>
        </a:p>
      </dgm:t>
    </dgm:pt>
    <dgm:pt modelId="{B6ED80FF-D086-46AD-BFAA-C469F4E0F890}">
      <dgm:prSet custT="1"/>
      <dgm:spPr/>
      <dgm:t>
        <a:bodyPr/>
        <a:lstStyle/>
        <a:p>
          <a:endParaRPr lang="en-US" sz="2400" dirty="0"/>
        </a:p>
      </dgm:t>
    </dgm:pt>
    <dgm:pt modelId="{57166120-2EA7-4ABF-83DE-62BFFE9F9A29}" type="parTrans" cxnId="{7BF89EED-D172-419B-A3DB-133D7DDB1024}">
      <dgm:prSet/>
      <dgm:spPr/>
      <dgm:t>
        <a:bodyPr/>
        <a:lstStyle/>
        <a:p>
          <a:endParaRPr lang="en-US" sz="2400"/>
        </a:p>
      </dgm:t>
    </dgm:pt>
    <dgm:pt modelId="{84DB0AF2-D273-433E-B846-0C1C8B6F5E80}" type="sibTrans" cxnId="{7BF89EED-D172-419B-A3DB-133D7DDB1024}">
      <dgm:prSet/>
      <dgm:spPr/>
      <dgm:t>
        <a:bodyPr/>
        <a:lstStyle/>
        <a:p>
          <a:endParaRPr lang="en-US" sz="2400"/>
        </a:p>
      </dgm:t>
    </dgm:pt>
    <dgm:pt modelId="{46ED561C-A9CD-42A8-8855-F993A7B26C54}">
      <dgm:prSet custT="1"/>
      <dgm:spPr>
        <a:ln>
          <a:solidFill>
            <a:srgbClr val="0070C0"/>
          </a:solidFill>
        </a:ln>
      </dgm:spPr>
      <dgm:t>
        <a:bodyPr/>
        <a:lstStyle/>
        <a:p>
          <a:pPr>
            <a:buNone/>
          </a:pPr>
          <a:r>
            <a:rPr lang="en-US" sz="2000" dirty="0"/>
            <a:t>Response to treatment</a:t>
          </a:r>
        </a:p>
      </dgm:t>
    </dgm:pt>
    <dgm:pt modelId="{9CFCCEE3-67FF-440A-BEA5-7A3634092AA1}" type="parTrans" cxnId="{DF82AC8B-F2DD-4314-9BB9-ACB147202901}">
      <dgm:prSet/>
      <dgm:spPr/>
      <dgm:t>
        <a:bodyPr/>
        <a:lstStyle/>
        <a:p>
          <a:endParaRPr lang="en-US" sz="2400"/>
        </a:p>
      </dgm:t>
    </dgm:pt>
    <dgm:pt modelId="{4F41A185-CF74-46E4-B51F-3C5B2655C000}" type="sibTrans" cxnId="{DF82AC8B-F2DD-4314-9BB9-ACB147202901}">
      <dgm:prSet/>
      <dgm:spPr/>
      <dgm:t>
        <a:bodyPr/>
        <a:lstStyle/>
        <a:p>
          <a:endParaRPr lang="en-US" sz="2400"/>
        </a:p>
      </dgm:t>
    </dgm:pt>
    <dgm:pt modelId="{CF42FFEA-4CEB-4772-BBC0-AB31EC577D36}">
      <dgm:prSet custT="1"/>
      <dgm:spPr>
        <a:noFill/>
        <a:ln>
          <a:noFill/>
        </a:ln>
      </dgm:spPr>
      <dgm:t>
        <a:bodyPr anchor="ctr"/>
        <a:lstStyle/>
        <a:p>
          <a:pPr>
            <a:buNone/>
          </a:pPr>
          <a:endParaRPr lang="en-US" sz="2000" dirty="0"/>
        </a:p>
      </dgm:t>
    </dgm:pt>
    <dgm:pt modelId="{900A0122-5FBA-46A8-8B25-34EC329BBEF3}" type="parTrans" cxnId="{4B7F8AA2-D98C-48A2-A093-CDE94C25F565}">
      <dgm:prSet/>
      <dgm:spPr/>
      <dgm:t>
        <a:bodyPr/>
        <a:lstStyle/>
        <a:p>
          <a:endParaRPr lang="en-US" sz="2400"/>
        </a:p>
      </dgm:t>
    </dgm:pt>
    <dgm:pt modelId="{C4569DCD-38C0-4F82-B93E-7E4DE0267577}" type="sibTrans" cxnId="{4B7F8AA2-D98C-48A2-A093-CDE94C25F565}">
      <dgm:prSet/>
      <dgm:spPr/>
      <dgm:t>
        <a:bodyPr/>
        <a:lstStyle/>
        <a:p>
          <a:endParaRPr lang="en-US" sz="2400"/>
        </a:p>
      </dgm:t>
    </dgm:pt>
    <dgm:pt modelId="{6C0E64C4-33FB-4E2C-9F4C-3AF3108AEE40}">
      <dgm:prSet custT="1"/>
      <dgm:spPr>
        <a:ln>
          <a:solidFill>
            <a:srgbClr val="0070C0"/>
          </a:solidFill>
        </a:ln>
      </dgm:spPr>
      <dgm:t>
        <a:bodyPr/>
        <a:lstStyle/>
        <a:p>
          <a:pPr>
            <a:buNone/>
          </a:pPr>
          <a:r>
            <a:rPr lang="en-US" sz="2000" dirty="0"/>
            <a:t>Disease progression</a:t>
          </a:r>
        </a:p>
      </dgm:t>
    </dgm:pt>
    <dgm:pt modelId="{96567F3F-FF81-49E9-A8C5-F9ADA0CC3063}" type="parTrans" cxnId="{E3678AC3-B1C6-44D0-9D77-67394821BD9A}">
      <dgm:prSet/>
      <dgm:spPr/>
      <dgm:t>
        <a:bodyPr/>
        <a:lstStyle/>
        <a:p>
          <a:endParaRPr lang="en-US" sz="2400"/>
        </a:p>
      </dgm:t>
    </dgm:pt>
    <dgm:pt modelId="{F8700C46-868B-45BF-95EB-1C7511CFBF5A}" type="sibTrans" cxnId="{E3678AC3-B1C6-44D0-9D77-67394821BD9A}">
      <dgm:prSet/>
      <dgm:spPr/>
      <dgm:t>
        <a:bodyPr/>
        <a:lstStyle/>
        <a:p>
          <a:endParaRPr lang="en-US" sz="2400"/>
        </a:p>
      </dgm:t>
    </dgm:pt>
    <dgm:pt modelId="{6A1DF5F3-44F4-4D74-B9C8-F6DB71C3278F}">
      <dgm:prSet custT="1"/>
      <dgm:spPr>
        <a:ln>
          <a:solidFill>
            <a:srgbClr val="0070C0"/>
          </a:solidFill>
        </a:ln>
      </dgm:spPr>
      <dgm:t>
        <a:bodyPr/>
        <a:lstStyle/>
        <a:p>
          <a:pPr>
            <a:buNone/>
          </a:pPr>
          <a:endParaRPr lang="en-US" sz="2000" dirty="0"/>
        </a:p>
      </dgm:t>
    </dgm:pt>
    <dgm:pt modelId="{1F63FC7D-6425-40CE-B373-2E8C9F814BA4}" type="parTrans" cxnId="{96630FC3-DAC5-4395-A6EE-17C7771C33A4}">
      <dgm:prSet/>
      <dgm:spPr/>
      <dgm:t>
        <a:bodyPr/>
        <a:lstStyle/>
        <a:p>
          <a:endParaRPr lang="en-US" sz="2400"/>
        </a:p>
      </dgm:t>
    </dgm:pt>
    <dgm:pt modelId="{704ACE83-82C3-4E71-A0B4-85CF074A8793}" type="sibTrans" cxnId="{96630FC3-DAC5-4395-A6EE-17C7771C33A4}">
      <dgm:prSet/>
      <dgm:spPr/>
      <dgm:t>
        <a:bodyPr/>
        <a:lstStyle/>
        <a:p>
          <a:endParaRPr lang="en-US" sz="2400"/>
        </a:p>
      </dgm:t>
    </dgm:pt>
    <dgm:pt modelId="{8DB0F3F9-50E5-4A44-AB22-91B27EC09C8A}">
      <dgm:prSet custT="1"/>
      <dgm:spPr>
        <a:noFill/>
        <a:ln>
          <a:noFill/>
        </a:ln>
      </dgm:spPr>
      <dgm:t>
        <a:bodyPr anchor="ctr"/>
        <a:lstStyle/>
        <a:p>
          <a:pPr marL="511175" indent="0" algn="r">
            <a:buNone/>
          </a:pPr>
          <a:endParaRPr lang="en-US" sz="2000" dirty="0"/>
        </a:p>
      </dgm:t>
    </dgm:pt>
    <dgm:pt modelId="{8B099AD6-84F1-4CE8-8C82-4E54DFDA1292}" type="sibTrans" cxnId="{43248933-80D9-4090-B313-AEC35F7B2F53}">
      <dgm:prSet/>
      <dgm:spPr/>
      <dgm:t>
        <a:bodyPr/>
        <a:lstStyle/>
        <a:p>
          <a:endParaRPr lang="en-US" sz="2400"/>
        </a:p>
      </dgm:t>
    </dgm:pt>
    <dgm:pt modelId="{2B6B5667-1E03-4490-A47E-381F1B18E674}" type="parTrans" cxnId="{43248933-80D9-4090-B313-AEC35F7B2F53}">
      <dgm:prSet/>
      <dgm:spPr/>
      <dgm:t>
        <a:bodyPr/>
        <a:lstStyle/>
        <a:p>
          <a:endParaRPr lang="en-US" sz="2400"/>
        </a:p>
      </dgm:t>
    </dgm:pt>
    <dgm:pt modelId="{31347BED-7185-4A4A-8FDA-2E0A8F1C5CFC}">
      <dgm:prSet custT="1"/>
      <dgm:spPr>
        <a:noFill/>
        <a:ln>
          <a:noFill/>
        </a:ln>
      </dgm:spPr>
      <dgm:t>
        <a:bodyPr anchor="ctr"/>
        <a:lstStyle/>
        <a:p>
          <a:pPr marL="511175" indent="0" algn="l"/>
          <a:endParaRPr lang="en-US" sz="2000" dirty="0"/>
        </a:p>
      </dgm:t>
    </dgm:pt>
    <dgm:pt modelId="{C3159B8A-D29E-48A1-B284-EB339E79354F}" type="sibTrans" cxnId="{A8B4E903-0A79-4CBF-AA55-1AB043DC3F03}">
      <dgm:prSet/>
      <dgm:spPr/>
      <dgm:t>
        <a:bodyPr/>
        <a:lstStyle/>
        <a:p>
          <a:endParaRPr lang="en-US" sz="2400"/>
        </a:p>
      </dgm:t>
    </dgm:pt>
    <dgm:pt modelId="{EFECF905-E4BD-4D9A-AA6B-F9B56F396AD6}" type="parTrans" cxnId="{A8B4E903-0A79-4CBF-AA55-1AB043DC3F03}">
      <dgm:prSet/>
      <dgm:spPr/>
      <dgm:t>
        <a:bodyPr/>
        <a:lstStyle/>
        <a:p>
          <a:endParaRPr lang="en-US" sz="2400"/>
        </a:p>
      </dgm:t>
    </dgm:pt>
    <dgm:pt modelId="{D6C9BB47-2963-4DA2-A2C3-BFC1457DD408}" type="pres">
      <dgm:prSet presAssocID="{8B008AED-4F64-4184-80BB-D0230D99D1A3}" presName="cycleMatrixDiagram" presStyleCnt="0">
        <dgm:presLayoutVars>
          <dgm:chMax val="1"/>
          <dgm:dir/>
          <dgm:animLvl val="lvl"/>
          <dgm:resizeHandles val="exact"/>
        </dgm:presLayoutVars>
      </dgm:prSet>
      <dgm:spPr/>
    </dgm:pt>
    <dgm:pt modelId="{C3A3A7B5-63F4-4CB9-9BDC-AA0C1E54997C}" type="pres">
      <dgm:prSet presAssocID="{8B008AED-4F64-4184-80BB-D0230D99D1A3}" presName="children" presStyleCnt="0"/>
      <dgm:spPr/>
    </dgm:pt>
    <dgm:pt modelId="{652671D8-A06A-4D1E-9564-F5A8BCDC0750}" type="pres">
      <dgm:prSet presAssocID="{8B008AED-4F64-4184-80BB-D0230D99D1A3}" presName="child1group" presStyleCnt="0"/>
      <dgm:spPr/>
    </dgm:pt>
    <dgm:pt modelId="{63A56AA1-46A8-475E-B6E7-4450E15BC3B3}" type="pres">
      <dgm:prSet presAssocID="{8B008AED-4F64-4184-80BB-D0230D99D1A3}" presName="child1" presStyleLbl="bgAcc1" presStyleIdx="0" presStyleCnt="3" custScaleX="157402"/>
      <dgm:spPr/>
    </dgm:pt>
    <dgm:pt modelId="{DFEB5864-8BDD-40B2-85F8-5EECD78524E2}" type="pres">
      <dgm:prSet presAssocID="{8B008AED-4F64-4184-80BB-D0230D99D1A3}" presName="child1Text" presStyleLbl="bgAcc1" presStyleIdx="0" presStyleCnt="3">
        <dgm:presLayoutVars>
          <dgm:bulletEnabled val="1"/>
        </dgm:presLayoutVars>
      </dgm:prSet>
      <dgm:spPr/>
    </dgm:pt>
    <dgm:pt modelId="{86D4D88E-29B2-4336-8E64-9F682B5C4454}" type="pres">
      <dgm:prSet presAssocID="{8B008AED-4F64-4184-80BB-D0230D99D1A3}" presName="child2group" presStyleCnt="0"/>
      <dgm:spPr/>
    </dgm:pt>
    <dgm:pt modelId="{9C2E757A-2739-4138-B691-54675870D551}" type="pres">
      <dgm:prSet presAssocID="{8B008AED-4F64-4184-80BB-D0230D99D1A3}" presName="child2" presStyleLbl="bgAcc1" presStyleIdx="1" presStyleCnt="3" custScaleX="157402"/>
      <dgm:spPr/>
    </dgm:pt>
    <dgm:pt modelId="{37632EB4-94B5-4CA8-9923-D7F46D8770B8}" type="pres">
      <dgm:prSet presAssocID="{8B008AED-4F64-4184-80BB-D0230D99D1A3}" presName="child2Text" presStyleLbl="bgAcc1" presStyleIdx="1" presStyleCnt="3">
        <dgm:presLayoutVars>
          <dgm:bulletEnabled val="1"/>
        </dgm:presLayoutVars>
      </dgm:prSet>
      <dgm:spPr/>
    </dgm:pt>
    <dgm:pt modelId="{026C6286-D0A9-464B-AFDB-F87FE6992612}" type="pres">
      <dgm:prSet presAssocID="{8B008AED-4F64-4184-80BB-D0230D99D1A3}" presName="child4group" presStyleCnt="0"/>
      <dgm:spPr/>
    </dgm:pt>
    <dgm:pt modelId="{4373878D-2DAE-4945-9302-A2DA7C430C83}" type="pres">
      <dgm:prSet presAssocID="{8B008AED-4F64-4184-80BB-D0230D99D1A3}" presName="child4" presStyleLbl="bgAcc1" presStyleIdx="2" presStyleCnt="3" custScaleX="157402" custLinFactNeighborX="-6644"/>
      <dgm:spPr/>
    </dgm:pt>
    <dgm:pt modelId="{38A67373-6E5E-40C1-827C-9A1224B2E44D}" type="pres">
      <dgm:prSet presAssocID="{8B008AED-4F64-4184-80BB-D0230D99D1A3}" presName="child4Text" presStyleLbl="bgAcc1" presStyleIdx="2" presStyleCnt="3">
        <dgm:presLayoutVars>
          <dgm:bulletEnabled val="1"/>
        </dgm:presLayoutVars>
      </dgm:prSet>
      <dgm:spPr/>
    </dgm:pt>
    <dgm:pt modelId="{3AD8A75A-E30A-443E-A2EA-B33151850E70}" type="pres">
      <dgm:prSet presAssocID="{8B008AED-4F64-4184-80BB-D0230D99D1A3}" presName="childPlaceholder" presStyleCnt="0"/>
      <dgm:spPr/>
    </dgm:pt>
    <dgm:pt modelId="{FDDF8797-55EA-4C15-AEF2-75D42C9951F6}" type="pres">
      <dgm:prSet presAssocID="{8B008AED-4F64-4184-80BB-D0230D99D1A3}" presName="circle" presStyleCnt="0"/>
      <dgm:spPr/>
    </dgm:pt>
    <dgm:pt modelId="{0C41C77E-DF9C-4C7B-9E38-04CCD5E5C3FA}" type="pres">
      <dgm:prSet presAssocID="{8B008AED-4F64-4184-80BB-D0230D99D1A3}" presName="quadrant1" presStyleLbl="node1" presStyleIdx="0" presStyleCnt="4">
        <dgm:presLayoutVars>
          <dgm:chMax val="1"/>
          <dgm:bulletEnabled val="1"/>
        </dgm:presLayoutVars>
      </dgm:prSet>
      <dgm:spPr/>
    </dgm:pt>
    <dgm:pt modelId="{5AFBD265-B6FF-4396-9722-2E7C5B5E4553}" type="pres">
      <dgm:prSet presAssocID="{8B008AED-4F64-4184-80BB-D0230D99D1A3}" presName="quadrant2" presStyleLbl="node1" presStyleIdx="1" presStyleCnt="4">
        <dgm:presLayoutVars>
          <dgm:chMax val="1"/>
          <dgm:bulletEnabled val="1"/>
        </dgm:presLayoutVars>
      </dgm:prSet>
      <dgm:spPr/>
    </dgm:pt>
    <dgm:pt modelId="{7F41F8DF-A6AB-4736-9E88-4D51EBE37267}" type="pres">
      <dgm:prSet presAssocID="{8B008AED-4F64-4184-80BB-D0230D99D1A3}" presName="quadrant3" presStyleLbl="node1" presStyleIdx="2" presStyleCnt="4">
        <dgm:presLayoutVars>
          <dgm:chMax val="1"/>
          <dgm:bulletEnabled val="1"/>
        </dgm:presLayoutVars>
      </dgm:prSet>
      <dgm:spPr/>
    </dgm:pt>
    <dgm:pt modelId="{151F420E-86EA-4B57-A741-55B15B564130}" type="pres">
      <dgm:prSet presAssocID="{8B008AED-4F64-4184-80BB-D0230D99D1A3}" presName="quadrant4" presStyleLbl="node1" presStyleIdx="3" presStyleCnt="4">
        <dgm:presLayoutVars>
          <dgm:chMax val="1"/>
          <dgm:bulletEnabled val="1"/>
        </dgm:presLayoutVars>
      </dgm:prSet>
      <dgm:spPr/>
    </dgm:pt>
    <dgm:pt modelId="{9CCC1DD9-D8D5-43CC-AF02-E1A5A111AE5B}" type="pres">
      <dgm:prSet presAssocID="{8B008AED-4F64-4184-80BB-D0230D99D1A3}" presName="quadrantPlaceholder" presStyleCnt="0"/>
      <dgm:spPr/>
    </dgm:pt>
    <dgm:pt modelId="{55907E5F-3167-4C53-99CB-7A601DA71686}" type="pres">
      <dgm:prSet presAssocID="{8B008AED-4F64-4184-80BB-D0230D99D1A3}" presName="center1" presStyleLbl="fgShp" presStyleIdx="0" presStyleCnt="2"/>
      <dgm:spPr>
        <a:noFill/>
      </dgm:spPr>
    </dgm:pt>
    <dgm:pt modelId="{96D017F6-6885-4C6F-817A-626238322497}" type="pres">
      <dgm:prSet presAssocID="{8B008AED-4F64-4184-80BB-D0230D99D1A3}" presName="center2" presStyleLbl="fgShp" presStyleIdx="1" presStyleCnt="2"/>
      <dgm:spPr>
        <a:noFill/>
      </dgm:spPr>
    </dgm:pt>
  </dgm:ptLst>
  <dgm:cxnLst>
    <dgm:cxn modelId="{0F15C403-24CA-426D-A539-A7493E6ADA5F}" type="presOf" srcId="{5EFAF2B9-82A9-4C25-83D2-E0D6FCCCA7C2}" destId="{0C41C77E-DF9C-4C7B-9E38-04CCD5E5C3FA}" srcOrd="0" destOrd="0" presId="urn:microsoft.com/office/officeart/2005/8/layout/cycle4"/>
    <dgm:cxn modelId="{A8B4E903-0A79-4CBF-AA55-1AB043DC3F03}" srcId="{A40E1D25-13D0-4617-887A-655FAF8986C8}" destId="{31347BED-7185-4A4A-8FDA-2E0A8F1C5CFC}" srcOrd="1" destOrd="0" parTransId="{EFECF905-E4BD-4D9A-AA6B-F9B56F396AD6}" sibTransId="{C3159B8A-D29E-48A1-B284-EB339E79354F}"/>
    <dgm:cxn modelId="{0825F908-7517-45BC-B6D3-CB96E493E0F0}" srcId="{8B008AED-4F64-4184-80BB-D0230D99D1A3}" destId="{4EE4D379-E01D-48EA-AA5F-C85FBE305618}" srcOrd="2" destOrd="0" parTransId="{BCAFB9EB-BD23-41E5-A040-6250A4382BBE}" sibTransId="{814CB7F7-9890-4695-93EA-6082A12D1BD9}"/>
    <dgm:cxn modelId="{7955D70D-DF38-45DE-95B9-9D3442E5DB11}" type="presOf" srcId="{8DB0F3F9-50E5-4A44-AB22-91B27EC09C8A}" destId="{37632EB4-94B5-4CA8-9923-D7F46D8770B8}" srcOrd="1" destOrd="0" presId="urn:microsoft.com/office/officeart/2005/8/layout/cycle4"/>
    <dgm:cxn modelId="{99533027-E6CA-45A1-A5EB-EB37C1F4A5CB}" type="presOf" srcId="{46ED561C-A9CD-42A8-8855-F993A7B26C54}" destId="{4373878D-2DAE-4945-9302-A2DA7C430C83}" srcOrd="0" destOrd="0" presId="urn:microsoft.com/office/officeart/2005/8/layout/cycle4"/>
    <dgm:cxn modelId="{6B2EB227-09FC-454B-8C68-0EF1773A6112}" type="presOf" srcId="{4EE4D379-E01D-48EA-AA5F-C85FBE305618}" destId="{7F41F8DF-A6AB-4736-9E88-4D51EBE37267}" srcOrd="0" destOrd="0" presId="urn:microsoft.com/office/officeart/2005/8/layout/cycle4"/>
    <dgm:cxn modelId="{C5C6EA2C-DE49-4113-9895-194E46765730}" srcId="{8B008AED-4F64-4184-80BB-D0230D99D1A3}" destId="{5EFAF2B9-82A9-4C25-83D2-E0D6FCCCA7C2}" srcOrd="0" destOrd="0" parTransId="{028C31B5-BD17-43C7-AC4E-B75310AE24FD}" sibTransId="{9E3EB783-EBEB-4CD3-97E3-7880F14C44B5}"/>
    <dgm:cxn modelId="{43248933-80D9-4090-B313-AEC35F7B2F53}" srcId="{A40E1D25-13D0-4617-887A-655FAF8986C8}" destId="{8DB0F3F9-50E5-4A44-AB22-91B27EC09C8A}" srcOrd="0" destOrd="0" parTransId="{2B6B5667-1E03-4490-A47E-381F1B18E674}" sibTransId="{8B099AD6-84F1-4CE8-8C82-4E54DFDA1292}"/>
    <dgm:cxn modelId="{6AB4253D-9F50-4A5C-8F04-8AB12B278BDA}" type="presOf" srcId="{6C0E64C4-33FB-4E2C-9F4C-3AF3108AEE40}" destId="{38A67373-6E5E-40C1-827C-9A1224B2E44D}" srcOrd="1" destOrd="1" presId="urn:microsoft.com/office/officeart/2005/8/layout/cycle4"/>
    <dgm:cxn modelId="{E8CBC83F-7A10-4C18-8331-C33756864265}" type="presOf" srcId="{6A1DF5F3-44F4-4D74-B9C8-F6DB71C3278F}" destId="{38A67373-6E5E-40C1-827C-9A1224B2E44D}" srcOrd="1" destOrd="2" presId="urn:microsoft.com/office/officeart/2005/8/layout/cycle4"/>
    <dgm:cxn modelId="{B0994A49-AFBF-4C58-AC9E-AEFB81C2EF21}" type="presOf" srcId="{B6ED80FF-D086-46AD-BFAA-C469F4E0F890}" destId="{151F420E-86EA-4B57-A741-55B15B564130}" srcOrd="0" destOrd="0" presId="urn:microsoft.com/office/officeart/2005/8/layout/cycle4"/>
    <dgm:cxn modelId="{1A563D4F-DD3F-4032-B7C7-DE27243EA1A1}" type="presOf" srcId="{A40E1D25-13D0-4617-887A-655FAF8986C8}" destId="{5AFBD265-B6FF-4396-9722-2E7C5B5E4553}" srcOrd="0" destOrd="0" presId="urn:microsoft.com/office/officeart/2005/8/layout/cycle4"/>
    <dgm:cxn modelId="{F1100961-47DA-4774-8093-A9C57A931967}" type="presOf" srcId="{8DB0F3F9-50E5-4A44-AB22-91B27EC09C8A}" destId="{9C2E757A-2739-4138-B691-54675870D551}" srcOrd="0" destOrd="0" presId="urn:microsoft.com/office/officeart/2005/8/layout/cycle4"/>
    <dgm:cxn modelId="{63B8397F-0B0B-4863-94FA-AF541095757C}" srcId="{8B008AED-4F64-4184-80BB-D0230D99D1A3}" destId="{A40E1D25-13D0-4617-887A-655FAF8986C8}" srcOrd="1" destOrd="0" parTransId="{997DE1FD-320F-44FB-8778-696878D45E95}" sibTransId="{E7FC36DE-B8BA-490C-943D-1EB3285CE0D9}"/>
    <dgm:cxn modelId="{7AD3A18B-67FE-4062-931A-AEA8176F0ED1}" type="presOf" srcId="{CF42FFEA-4CEB-4772-BBC0-AB31EC577D36}" destId="{63A56AA1-46A8-475E-B6E7-4450E15BC3B3}" srcOrd="0" destOrd="0" presId="urn:microsoft.com/office/officeart/2005/8/layout/cycle4"/>
    <dgm:cxn modelId="{DF82AC8B-F2DD-4314-9BB9-ACB147202901}" srcId="{B6ED80FF-D086-46AD-BFAA-C469F4E0F890}" destId="{46ED561C-A9CD-42A8-8855-F993A7B26C54}" srcOrd="0" destOrd="0" parTransId="{9CFCCEE3-67FF-440A-BEA5-7A3634092AA1}" sibTransId="{4F41A185-CF74-46E4-B51F-3C5B2655C000}"/>
    <dgm:cxn modelId="{AD22D790-BA6E-47E9-89F6-1EB644A0EB79}" type="presOf" srcId="{46ED561C-A9CD-42A8-8855-F993A7B26C54}" destId="{38A67373-6E5E-40C1-827C-9A1224B2E44D}" srcOrd="1" destOrd="0" presId="urn:microsoft.com/office/officeart/2005/8/layout/cycle4"/>
    <dgm:cxn modelId="{B4301E99-898E-402A-96C6-FCE33F81033E}" type="presOf" srcId="{8B008AED-4F64-4184-80BB-D0230D99D1A3}" destId="{D6C9BB47-2963-4DA2-A2C3-BFC1457DD408}" srcOrd="0" destOrd="0" presId="urn:microsoft.com/office/officeart/2005/8/layout/cycle4"/>
    <dgm:cxn modelId="{4B7F8AA2-D98C-48A2-A093-CDE94C25F565}" srcId="{5EFAF2B9-82A9-4C25-83D2-E0D6FCCCA7C2}" destId="{CF42FFEA-4CEB-4772-BBC0-AB31EC577D36}" srcOrd="0" destOrd="0" parTransId="{900A0122-5FBA-46A8-8B25-34EC329BBEF3}" sibTransId="{C4569DCD-38C0-4F82-B93E-7E4DE0267577}"/>
    <dgm:cxn modelId="{30D76CB1-6EA4-4D51-82B0-70CC12A82382}" type="presOf" srcId="{CF42FFEA-4CEB-4772-BBC0-AB31EC577D36}" destId="{DFEB5864-8BDD-40B2-85F8-5EECD78524E2}" srcOrd="1" destOrd="0" presId="urn:microsoft.com/office/officeart/2005/8/layout/cycle4"/>
    <dgm:cxn modelId="{96630FC3-DAC5-4395-A6EE-17C7771C33A4}" srcId="{B6ED80FF-D086-46AD-BFAA-C469F4E0F890}" destId="{6A1DF5F3-44F4-4D74-B9C8-F6DB71C3278F}" srcOrd="2" destOrd="0" parTransId="{1F63FC7D-6425-40CE-B373-2E8C9F814BA4}" sibTransId="{704ACE83-82C3-4E71-A0B4-85CF074A8793}"/>
    <dgm:cxn modelId="{E3678AC3-B1C6-44D0-9D77-67394821BD9A}" srcId="{B6ED80FF-D086-46AD-BFAA-C469F4E0F890}" destId="{6C0E64C4-33FB-4E2C-9F4C-3AF3108AEE40}" srcOrd="1" destOrd="0" parTransId="{96567F3F-FF81-49E9-A8C5-F9ADA0CC3063}" sibTransId="{F8700C46-868B-45BF-95EB-1C7511CFBF5A}"/>
    <dgm:cxn modelId="{BDD66BD6-3320-45F9-8C39-30438738D54B}" type="presOf" srcId="{6A1DF5F3-44F4-4D74-B9C8-F6DB71C3278F}" destId="{4373878D-2DAE-4945-9302-A2DA7C430C83}" srcOrd="0" destOrd="2" presId="urn:microsoft.com/office/officeart/2005/8/layout/cycle4"/>
    <dgm:cxn modelId="{E2B97EE7-09DC-4095-BB0C-3B455CC1B817}" type="presOf" srcId="{31347BED-7185-4A4A-8FDA-2E0A8F1C5CFC}" destId="{9C2E757A-2739-4138-B691-54675870D551}" srcOrd="0" destOrd="1" presId="urn:microsoft.com/office/officeart/2005/8/layout/cycle4"/>
    <dgm:cxn modelId="{53208EE8-FE99-478D-AA83-CCC7F205F43B}" type="presOf" srcId="{6C0E64C4-33FB-4E2C-9F4C-3AF3108AEE40}" destId="{4373878D-2DAE-4945-9302-A2DA7C430C83}" srcOrd="0" destOrd="1" presId="urn:microsoft.com/office/officeart/2005/8/layout/cycle4"/>
    <dgm:cxn modelId="{7BF89EED-D172-419B-A3DB-133D7DDB1024}" srcId="{8B008AED-4F64-4184-80BB-D0230D99D1A3}" destId="{B6ED80FF-D086-46AD-BFAA-C469F4E0F890}" srcOrd="3" destOrd="0" parTransId="{57166120-2EA7-4ABF-83DE-62BFFE9F9A29}" sibTransId="{84DB0AF2-D273-433E-B846-0C1C8B6F5E80}"/>
    <dgm:cxn modelId="{066B39F9-1392-4367-A956-1037D1DE3713}" type="presOf" srcId="{31347BED-7185-4A4A-8FDA-2E0A8F1C5CFC}" destId="{37632EB4-94B5-4CA8-9923-D7F46D8770B8}" srcOrd="1" destOrd="1" presId="urn:microsoft.com/office/officeart/2005/8/layout/cycle4"/>
    <dgm:cxn modelId="{E30B511E-837B-4B8A-8D33-604895153319}" type="presParOf" srcId="{D6C9BB47-2963-4DA2-A2C3-BFC1457DD408}" destId="{C3A3A7B5-63F4-4CB9-9BDC-AA0C1E54997C}" srcOrd="0" destOrd="0" presId="urn:microsoft.com/office/officeart/2005/8/layout/cycle4"/>
    <dgm:cxn modelId="{E1CC7256-A376-4E0D-B20E-392BE7CD0D57}" type="presParOf" srcId="{C3A3A7B5-63F4-4CB9-9BDC-AA0C1E54997C}" destId="{652671D8-A06A-4D1E-9564-F5A8BCDC0750}" srcOrd="0" destOrd="0" presId="urn:microsoft.com/office/officeart/2005/8/layout/cycle4"/>
    <dgm:cxn modelId="{F91CC9A8-100E-48F0-9717-EE82C0B3CC9D}" type="presParOf" srcId="{652671D8-A06A-4D1E-9564-F5A8BCDC0750}" destId="{63A56AA1-46A8-475E-B6E7-4450E15BC3B3}" srcOrd="0" destOrd="0" presId="urn:microsoft.com/office/officeart/2005/8/layout/cycle4"/>
    <dgm:cxn modelId="{2B597F83-CA72-4889-8900-29FC84737E7B}" type="presParOf" srcId="{652671D8-A06A-4D1E-9564-F5A8BCDC0750}" destId="{DFEB5864-8BDD-40B2-85F8-5EECD78524E2}" srcOrd="1" destOrd="0" presId="urn:microsoft.com/office/officeart/2005/8/layout/cycle4"/>
    <dgm:cxn modelId="{B917670C-3CE6-4522-824D-6E11E0AEAF05}" type="presParOf" srcId="{C3A3A7B5-63F4-4CB9-9BDC-AA0C1E54997C}" destId="{86D4D88E-29B2-4336-8E64-9F682B5C4454}" srcOrd="1" destOrd="0" presId="urn:microsoft.com/office/officeart/2005/8/layout/cycle4"/>
    <dgm:cxn modelId="{0E113AE7-965C-4986-A953-3115DB96B925}" type="presParOf" srcId="{86D4D88E-29B2-4336-8E64-9F682B5C4454}" destId="{9C2E757A-2739-4138-B691-54675870D551}" srcOrd="0" destOrd="0" presId="urn:microsoft.com/office/officeart/2005/8/layout/cycle4"/>
    <dgm:cxn modelId="{E9A0AF9D-BA13-40FB-BA16-DACFC6C3A5D3}" type="presParOf" srcId="{86D4D88E-29B2-4336-8E64-9F682B5C4454}" destId="{37632EB4-94B5-4CA8-9923-D7F46D8770B8}" srcOrd="1" destOrd="0" presId="urn:microsoft.com/office/officeart/2005/8/layout/cycle4"/>
    <dgm:cxn modelId="{C0087C1A-C301-416C-882F-1AB564B8D453}" type="presParOf" srcId="{C3A3A7B5-63F4-4CB9-9BDC-AA0C1E54997C}" destId="{026C6286-D0A9-464B-AFDB-F87FE6992612}" srcOrd="2" destOrd="0" presId="urn:microsoft.com/office/officeart/2005/8/layout/cycle4"/>
    <dgm:cxn modelId="{DEE770BA-FCDA-40A4-8E3B-DFE116BE12D6}" type="presParOf" srcId="{026C6286-D0A9-464B-AFDB-F87FE6992612}" destId="{4373878D-2DAE-4945-9302-A2DA7C430C83}" srcOrd="0" destOrd="0" presId="urn:microsoft.com/office/officeart/2005/8/layout/cycle4"/>
    <dgm:cxn modelId="{EE198DAC-BFD9-4990-87D7-2CE6A85DD55E}" type="presParOf" srcId="{026C6286-D0A9-464B-AFDB-F87FE6992612}" destId="{38A67373-6E5E-40C1-827C-9A1224B2E44D}" srcOrd="1" destOrd="0" presId="urn:microsoft.com/office/officeart/2005/8/layout/cycle4"/>
    <dgm:cxn modelId="{83CF9675-77BF-4776-8687-EA65466B7A47}" type="presParOf" srcId="{C3A3A7B5-63F4-4CB9-9BDC-AA0C1E54997C}" destId="{3AD8A75A-E30A-443E-A2EA-B33151850E70}" srcOrd="3" destOrd="0" presId="urn:microsoft.com/office/officeart/2005/8/layout/cycle4"/>
    <dgm:cxn modelId="{EEEAC5E7-15CD-4972-9459-A500695E8A3D}" type="presParOf" srcId="{D6C9BB47-2963-4DA2-A2C3-BFC1457DD408}" destId="{FDDF8797-55EA-4C15-AEF2-75D42C9951F6}" srcOrd="1" destOrd="0" presId="urn:microsoft.com/office/officeart/2005/8/layout/cycle4"/>
    <dgm:cxn modelId="{C8C6B1BB-19F8-4402-9F6E-D9E90A565778}" type="presParOf" srcId="{FDDF8797-55EA-4C15-AEF2-75D42C9951F6}" destId="{0C41C77E-DF9C-4C7B-9E38-04CCD5E5C3FA}" srcOrd="0" destOrd="0" presId="urn:microsoft.com/office/officeart/2005/8/layout/cycle4"/>
    <dgm:cxn modelId="{39B1EFE5-F860-43BB-A4B3-B7514A2B1B54}" type="presParOf" srcId="{FDDF8797-55EA-4C15-AEF2-75D42C9951F6}" destId="{5AFBD265-B6FF-4396-9722-2E7C5B5E4553}" srcOrd="1" destOrd="0" presId="urn:microsoft.com/office/officeart/2005/8/layout/cycle4"/>
    <dgm:cxn modelId="{26D6D036-6B7E-41D5-A2C6-1EF56D9E1B1F}" type="presParOf" srcId="{FDDF8797-55EA-4C15-AEF2-75D42C9951F6}" destId="{7F41F8DF-A6AB-4736-9E88-4D51EBE37267}" srcOrd="2" destOrd="0" presId="urn:microsoft.com/office/officeart/2005/8/layout/cycle4"/>
    <dgm:cxn modelId="{607A407C-8F72-4E7F-8647-673665994830}" type="presParOf" srcId="{FDDF8797-55EA-4C15-AEF2-75D42C9951F6}" destId="{151F420E-86EA-4B57-A741-55B15B564130}" srcOrd="3" destOrd="0" presId="urn:microsoft.com/office/officeart/2005/8/layout/cycle4"/>
    <dgm:cxn modelId="{765EB523-2F6D-469C-A77D-9A8307613B61}" type="presParOf" srcId="{FDDF8797-55EA-4C15-AEF2-75D42C9951F6}" destId="{9CCC1DD9-D8D5-43CC-AF02-E1A5A111AE5B}" srcOrd="4" destOrd="0" presId="urn:microsoft.com/office/officeart/2005/8/layout/cycle4"/>
    <dgm:cxn modelId="{C1540398-F251-4898-AE13-A71DC5B31E28}" type="presParOf" srcId="{D6C9BB47-2963-4DA2-A2C3-BFC1457DD408}" destId="{55907E5F-3167-4C53-99CB-7A601DA71686}" srcOrd="2" destOrd="0" presId="urn:microsoft.com/office/officeart/2005/8/layout/cycle4"/>
    <dgm:cxn modelId="{5D1FA52E-850D-4D67-AFEF-DD339838B367}" type="presParOf" srcId="{D6C9BB47-2963-4DA2-A2C3-BFC1457DD408}" destId="{96D017F6-6885-4C6F-817A-626238322497}" srcOrd="3" destOrd="0" presId="urn:microsoft.com/office/officeart/2005/8/layout/cycle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008AED-4F64-4184-80BB-D0230D99D1A3}" type="doc">
      <dgm:prSet loTypeId="urn:microsoft.com/office/officeart/2005/8/layout/cycle4" loCatId="cycle" qsTypeId="urn:microsoft.com/office/officeart/2005/8/quickstyle/simple4" qsCatId="simple" csTypeId="urn:microsoft.com/office/officeart/2005/8/colors/colorful1" csCatId="colorful" phldr="1"/>
      <dgm:spPr/>
      <dgm:t>
        <a:bodyPr/>
        <a:lstStyle/>
        <a:p>
          <a:endParaRPr lang="en-US"/>
        </a:p>
      </dgm:t>
    </dgm:pt>
    <dgm:pt modelId="{5EFAF2B9-82A9-4C25-83D2-E0D6FCCCA7C2}">
      <dgm:prSet phldrT="[Text]" custT="1"/>
      <dgm:spPr>
        <a:noFill/>
      </dgm:spPr>
      <dgm:t>
        <a:bodyPr/>
        <a:lstStyle/>
        <a:p>
          <a:pPr marL="0" indent="0"/>
          <a:endParaRPr lang="en-US" sz="2400" dirty="0"/>
        </a:p>
      </dgm:t>
    </dgm:pt>
    <dgm:pt modelId="{028C31B5-BD17-43C7-AC4E-B75310AE24FD}" type="parTrans" cxnId="{C5C6EA2C-DE49-4113-9895-194E46765730}">
      <dgm:prSet/>
      <dgm:spPr/>
      <dgm:t>
        <a:bodyPr/>
        <a:lstStyle/>
        <a:p>
          <a:endParaRPr lang="en-US" sz="2400"/>
        </a:p>
      </dgm:t>
    </dgm:pt>
    <dgm:pt modelId="{9E3EB783-EBEB-4CD3-97E3-7880F14C44B5}" type="sibTrans" cxnId="{C5C6EA2C-DE49-4113-9895-194E46765730}">
      <dgm:prSet/>
      <dgm:spPr/>
      <dgm:t>
        <a:bodyPr/>
        <a:lstStyle/>
        <a:p>
          <a:endParaRPr lang="en-US" sz="2400"/>
        </a:p>
      </dgm:t>
    </dgm:pt>
    <dgm:pt modelId="{A40E1D25-13D0-4617-887A-655FAF8986C8}">
      <dgm:prSet custT="1"/>
      <dgm:spPr>
        <a:noFill/>
      </dgm:spPr>
      <dgm:t>
        <a:bodyPr/>
        <a:lstStyle/>
        <a:p>
          <a:endParaRPr lang="en-US" sz="2400" dirty="0"/>
        </a:p>
      </dgm:t>
    </dgm:pt>
    <dgm:pt modelId="{997DE1FD-320F-44FB-8778-696878D45E95}" type="parTrans" cxnId="{63B8397F-0B0B-4863-94FA-AF541095757C}">
      <dgm:prSet/>
      <dgm:spPr/>
      <dgm:t>
        <a:bodyPr/>
        <a:lstStyle/>
        <a:p>
          <a:endParaRPr lang="en-US" sz="2400"/>
        </a:p>
      </dgm:t>
    </dgm:pt>
    <dgm:pt modelId="{E7FC36DE-B8BA-490C-943D-1EB3285CE0D9}" type="sibTrans" cxnId="{63B8397F-0B0B-4863-94FA-AF541095757C}">
      <dgm:prSet/>
      <dgm:spPr/>
      <dgm:t>
        <a:bodyPr/>
        <a:lstStyle/>
        <a:p>
          <a:endParaRPr lang="en-US" sz="2400"/>
        </a:p>
      </dgm:t>
    </dgm:pt>
    <dgm:pt modelId="{4EE4D379-E01D-48EA-AA5F-C85FBE305618}">
      <dgm:prSet custT="1"/>
      <dgm:spPr/>
      <dgm:t>
        <a:bodyPr/>
        <a:lstStyle/>
        <a:p>
          <a:endParaRPr lang="en-US" sz="2400" dirty="0"/>
        </a:p>
      </dgm:t>
    </dgm:pt>
    <dgm:pt modelId="{BCAFB9EB-BD23-41E5-A040-6250A4382BBE}" type="parTrans" cxnId="{0825F908-7517-45BC-B6D3-CB96E493E0F0}">
      <dgm:prSet/>
      <dgm:spPr/>
      <dgm:t>
        <a:bodyPr/>
        <a:lstStyle/>
        <a:p>
          <a:endParaRPr lang="en-US" sz="2400"/>
        </a:p>
      </dgm:t>
    </dgm:pt>
    <dgm:pt modelId="{814CB7F7-9890-4695-93EA-6082A12D1BD9}" type="sibTrans" cxnId="{0825F908-7517-45BC-B6D3-CB96E493E0F0}">
      <dgm:prSet/>
      <dgm:spPr/>
      <dgm:t>
        <a:bodyPr/>
        <a:lstStyle/>
        <a:p>
          <a:endParaRPr lang="en-US" sz="2400"/>
        </a:p>
      </dgm:t>
    </dgm:pt>
    <dgm:pt modelId="{B6ED80FF-D086-46AD-BFAA-C469F4E0F890}">
      <dgm:prSet custT="1"/>
      <dgm:spPr>
        <a:noFill/>
      </dgm:spPr>
      <dgm:t>
        <a:bodyPr/>
        <a:lstStyle/>
        <a:p>
          <a:endParaRPr lang="en-US" sz="2400" dirty="0"/>
        </a:p>
      </dgm:t>
    </dgm:pt>
    <dgm:pt modelId="{57166120-2EA7-4ABF-83DE-62BFFE9F9A29}" type="parTrans" cxnId="{7BF89EED-D172-419B-A3DB-133D7DDB1024}">
      <dgm:prSet/>
      <dgm:spPr/>
      <dgm:t>
        <a:bodyPr/>
        <a:lstStyle/>
        <a:p>
          <a:endParaRPr lang="en-US" sz="2400"/>
        </a:p>
      </dgm:t>
    </dgm:pt>
    <dgm:pt modelId="{84DB0AF2-D273-433E-B846-0C1C8B6F5E80}" type="sibTrans" cxnId="{7BF89EED-D172-419B-A3DB-133D7DDB1024}">
      <dgm:prSet/>
      <dgm:spPr/>
      <dgm:t>
        <a:bodyPr/>
        <a:lstStyle/>
        <a:p>
          <a:endParaRPr lang="en-US" sz="2400"/>
        </a:p>
      </dgm:t>
    </dgm:pt>
    <dgm:pt modelId="{29B1C2A2-E060-4878-8028-CEDC11BEDC12}">
      <dgm:prSet custT="1"/>
      <dgm:spPr/>
      <dgm:t>
        <a:bodyPr/>
        <a:lstStyle/>
        <a:p>
          <a:pPr marL="173038" indent="0" algn="r">
            <a:buNone/>
          </a:pPr>
          <a:r>
            <a:rPr lang="en-US" sz="2000" dirty="0"/>
            <a:t> Shadow compensation</a:t>
          </a:r>
        </a:p>
      </dgm:t>
    </dgm:pt>
    <dgm:pt modelId="{FA3BD79C-EF86-4BDC-A8B3-7A45B7C7BAC1}" type="parTrans" cxnId="{08483F5E-4CB6-47D1-B38E-8844E4409168}">
      <dgm:prSet/>
      <dgm:spPr/>
      <dgm:t>
        <a:bodyPr/>
        <a:lstStyle/>
        <a:p>
          <a:endParaRPr lang="en-US" sz="2400"/>
        </a:p>
      </dgm:t>
    </dgm:pt>
    <dgm:pt modelId="{B5FF8EBD-51BB-43A0-9E81-EFF24BF1B5D0}" type="sibTrans" cxnId="{08483F5E-4CB6-47D1-B38E-8844E4409168}">
      <dgm:prSet/>
      <dgm:spPr/>
      <dgm:t>
        <a:bodyPr/>
        <a:lstStyle/>
        <a:p>
          <a:endParaRPr lang="en-US" sz="2400"/>
        </a:p>
      </dgm:t>
    </dgm:pt>
    <dgm:pt modelId="{46ED561C-A9CD-42A8-8855-F993A7B26C54}">
      <dgm:prSet custT="1"/>
      <dgm:spPr>
        <a:noFill/>
        <a:ln>
          <a:noFill/>
        </a:ln>
      </dgm:spPr>
      <dgm:t>
        <a:bodyPr/>
        <a:lstStyle/>
        <a:p>
          <a:pPr>
            <a:buNone/>
          </a:pPr>
          <a:endParaRPr lang="en-US" sz="2000" dirty="0"/>
        </a:p>
      </dgm:t>
    </dgm:pt>
    <dgm:pt modelId="{9CFCCEE3-67FF-440A-BEA5-7A3634092AA1}" type="parTrans" cxnId="{DF82AC8B-F2DD-4314-9BB9-ACB147202901}">
      <dgm:prSet/>
      <dgm:spPr/>
      <dgm:t>
        <a:bodyPr/>
        <a:lstStyle/>
        <a:p>
          <a:endParaRPr lang="en-US" sz="2400"/>
        </a:p>
      </dgm:t>
    </dgm:pt>
    <dgm:pt modelId="{4F41A185-CF74-46E4-B51F-3C5B2655C000}" type="sibTrans" cxnId="{DF82AC8B-F2DD-4314-9BB9-ACB147202901}">
      <dgm:prSet/>
      <dgm:spPr/>
      <dgm:t>
        <a:bodyPr/>
        <a:lstStyle/>
        <a:p>
          <a:endParaRPr lang="en-US" sz="2400"/>
        </a:p>
      </dgm:t>
    </dgm:pt>
    <dgm:pt modelId="{CF42FFEA-4CEB-4772-BBC0-AB31EC577D36}">
      <dgm:prSet custT="1"/>
      <dgm:spPr>
        <a:noFill/>
        <a:ln>
          <a:noFill/>
        </a:ln>
      </dgm:spPr>
      <dgm:t>
        <a:bodyPr anchor="ctr"/>
        <a:lstStyle/>
        <a:p>
          <a:pPr>
            <a:buNone/>
          </a:pPr>
          <a:endParaRPr lang="en-US" sz="2000" dirty="0"/>
        </a:p>
      </dgm:t>
    </dgm:pt>
    <dgm:pt modelId="{900A0122-5FBA-46A8-8B25-34EC329BBEF3}" type="parTrans" cxnId="{4B7F8AA2-D98C-48A2-A093-CDE94C25F565}">
      <dgm:prSet/>
      <dgm:spPr/>
      <dgm:t>
        <a:bodyPr/>
        <a:lstStyle/>
        <a:p>
          <a:endParaRPr lang="en-US" sz="2400"/>
        </a:p>
      </dgm:t>
    </dgm:pt>
    <dgm:pt modelId="{C4569DCD-38C0-4F82-B93E-7E4DE0267577}" type="sibTrans" cxnId="{4B7F8AA2-D98C-48A2-A093-CDE94C25F565}">
      <dgm:prSet/>
      <dgm:spPr/>
      <dgm:t>
        <a:bodyPr/>
        <a:lstStyle/>
        <a:p>
          <a:endParaRPr lang="en-US" sz="2400"/>
        </a:p>
      </dgm:t>
    </dgm:pt>
    <dgm:pt modelId="{8FC46377-EE13-4246-8A82-BE27257B1202}">
      <dgm:prSet custT="1"/>
      <dgm:spPr/>
      <dgm:t>
        <a:bodyPr/>
        <a:lstStyle/>
        <a:p>
          <a:pPr marL="0" indent="0" algn="r">
            <a:buNone/>
          </a:pPr>
          <a:r>
            <a:rPr lang="en-US" sz="2000" dirty="0"/>
            <a:t>New Image Generation</a:t>
          </a:r>
        </a:p>
      </dgm:t>
    </dgm:pt>
    <dgm:pt modelId="{D5B40687-3ADF-45FF-B359-9322950C4C16}" type="parTrans" cxnId="{133970A7-8709-403E-BE34-5B8F195CD9F0}">
      <dgm:prSet/>
      <dgm:spPr/>
      <dgm:t>
        <a:bodyPr/>
        <a:lstStyle/>
        <a:p>
          <a:endParaRPr lang="en-US" sz="2400"/>
        </a:p>
      </dgm:t>
    </dgm:pt>
    <dgm:pt modelId="{A6B36800-0539-4432-B2FD-CD3448D55995}" type="sibTrans" cxnId="{133970A7-8709-403E-BE34-5B8F195CD9F0}">
      <dgm:prSet/>
      <dgm:spPr/>
      <dgm:t>
        <a:bodyPr/>
        <a:lstStyle/>
        <a:p>
          <a:endParaRPr lang="en-US" sz="2400"/>
        </a:p>
      </dgm:t>
    </dgm:pt>
    <dgm:pt modelId="{6A1DF5F3-44F4-4D74-B9C8-F6DB71C3278F}">
      <dgm:prSet custT="1"/>
      <dgm:spPr>
        <a:noFill/>
        <a:ln>
          <a:noFill/>
        </a:ln>
      </dgm:spPr>
      <dgm:t>
        <a:bodyPr/>
        <a:lstStyle/>
        <a:p>
          <a:pPr>
            <a:buNone/>
          </a:pPr>
          <a:endParaRPr lang="en-US" sz="2000" dirty="0"/>
        </a:p>
      </dgm:t>
    </dgm:pt>
    <dgm:pt modelId="{1F63FC7D-6425-40CE-B373-2E8C9F814BA4}" type="parTrans" cxnId="{96630FC3-DAC5-4395-A6EE-17C7771C33A4}">
      <dgm:prSet/>
      <dgm:spPr/>
      <dgm:t>
        <a:bodyPr/>
        <a:lstStyle/>
        <a:p>
          <a:endParaRPr lang="en-US" sz="2400"/>
        </a:p>
      </dgm:t>
    </dgm:pt>
    <dgm:pt modelId="{704ACE83-82C3-4E71-A0B4-85CF074A8793}" type="sibTrans" cxnId="{96630FC3-DAC5-4395-A6EE-17C7771C33A4}">
      <dgm:prSet/>
      <dgm:spPr/>
      <dgm:t>
        <a:bodyPr/>
        <a:lstStyle/>
        <a:p>
          <a:endParaRPr lang="en-US" sz="2400"/>
        </a:p>
      </dgm:t>
    </dgm:pt>
    <dgm:pt modelId="{8DB0F3F9-50E5-4A44-AB22-91B27EC09C8A}">
      <dgm:prSet custT="1"/>
      <dgm:spPr>
        <a:noFill/>
        <a:ln>
          <a:noFill/>
        </a:ln>
      </dgm:spPr>
      <dgm:t>
        <a:bodyPr anchor="ctr"/>
        <a:lstStyle/>
        <a:p>
          <a:pPr marL="511175" indent="0" algn="r">
            <a:buNone/>
          </a:pPr>
          <a:endParaRPr lang="en-US" sz="2000" dirty="0"/>
        </a:p>
      </dgm:t>
    </dgm:pt>
    <dgm:pt modelId="{8B099AD6-84F1-4CE8-8C82-4E54DFDA1292}" type="sibTrans" cxnId="{43248933-80D9-4090-B313-AEC35F7B2F53}">
      <dgm:prSet/>
      <dgm:spPr/>
      <dgm:t>
        <a:bodyPr/>
        <a:lstStyle/>
        <a:p>
          <a:endParaRPr lang="en-US" sz="2400"/>
        </a:p>
      </dgm:t>
    </dgm:pt>
    <dgm:pt modelId="{2B6B5667-1E03-4490-A47E-381F1B18E674}" type="parTrans" cxnId="{43248933-80D9-4090-B313-AEC35F7B2F53}">
      <dgm:prSet/>
      <dgm:spPr/>
      <dgm:t>
        <a:bodyPr/>
        <a:lstStyle/>
        <a:p>
          <a:endParaRPr lang="en-US" sz="2400"/>
        </a:p>
      </dgm:t>
    </dgm:pt>
    <dgm:pt modelId="{31347BED-7185-4A4A-8FDA-2E0A8F1C5CFC}">
      <dgm:prSet custT="1"/>
      <dgm:spPr>
        <a:noFill/>
        <a:ln>
          <a:noFill/>
        </a:ln>
      </dgm:spPr>
      <dgm:t>
        <a:bodyPr anchor="ctr"/>
        <a:lstStyle/>
        <a:p>
          <a:pPr marL="511175" indent="0" algn="l"/>
          <a:endParaRPr lang="en-US" sz="2000" dirty="0"/>
        </a:p>
      </dgm:t>
    </dgm:pt>
    <dgm:pt modelId="{C3159B8A-D29E-48A1-B284-EB339E79354F}" type="sibTrans" cxnId="{A8B4E903-0A79-4CBF-AA55-1AB043DC3F03}">
      <dgm:prSet/>
      <dgm:spPr/>
      <dgm:t>
        <a:bodyPr/>
        <a:lstStyle/>
        <a:p>
          <a:endParaRPr lang="en-US" sz="2400"/>
        </a:p>
      </dgm:t>
    </dgm:pt>
    <dgm:pt modelId="{EFECF905-E4BD-4D9A-AA6B-F9B56F396AD6}" type="parTrans" cxnId="{A8B4E903-0A79-4CBF-AA55-1AB043DC3F03}">
      <dgm:prSet/>
      <dgm:spPr/>
      <dgm:t>
        <a:bodyPr/>
        <a:lstStyle/>
        <a:p>
          <a:endParaRPr lang="en-US" sz="2400"/>
        </a:p>
      </dgm:t>
    </dgm:pt>
    <dgm:pt modelId="{D6C9BB47-2963-4DA2-A2C3-BFC1457DD408}" type="pres">
      <dgm:prSet presAssocID="{8B008AED-4F64-4184-80BB-D0230D99D1A3}" presName="cycleMatrixDiagram" presStyleCnt="0">
        <dgm:presLayoutVars>
          <dgm:chMax val="1"/>
          <dgm:dir/>
          <dgm:animLvl val="lvl"/>
          <dgm:resizeHandles val="exact"/>
        </dgm:presLayoutVars>
      </dgm:prSet>
      <dgm:spPr/>
    </dgm:pt>
    <dgm:pt modelId="{C3A3A7B5-63F4-4CB9-9BDC-AA0C1E54997C}" type="pres">
      <dgm:prSet presAssocID="{8B008AED-4F64-4184-80BB-D0230D99D1A3}" presName="children" presStyleCnt="0"/>
      <dgm:spPr/>
    </dgm:pt>
    <dgm:pt modelId="{652671D8-A06A-4D1E-9564-F5A8BCDC0750}" type="pres">
      <dgm:prSet presAssocID="{8B008AED-4F64-4184-80BB-D0230D99D1A3}" presName="child1group" presStyleCnt="0"/>
      <dgm:spPr/>
    </dgm:pt>
    <dgm:pt modelId="{63A56AA1-46A8-475E-B6E7-4450E15BC3B3}" type="pres">
      <dgm:prSet presAssocID="{8B008AED-4F64-4184-80BB-D0230D99D1A3}" presName="child1" presStyleLbl="bgAcc1" presStyleIdx="0" presStyleCnt="4" custScaleX="157402"/>
      <dgm:spPr/>
    </dgm:pt>
    <dgm:pt modelId="{DFEB5864-8BDD-40B2-85F8-5EECD78524E2}" type="pres">
      <dgm:prSet presAssocID="{8B008AED-4F64-4184-80BB-D0230D99D1A3}" presName="child1Text" presStyleLbl="bgAcc1" presStyleIdx="0" presStyleCnt="4">
        <dgm:presLayoutVars>
          <dgm:bulletEnabled val="1"/>
        </dgm:presLayoutVars>
      </dgm:prSet>
      <dgm:spPr/>
    </dgm:pt>
    <dgm:pt modelId="{86D4D88E-29B2-4336-8E64-9F682B5C4454}" type="pres">
      <dgm:prSet presAssocID="{8B008AED-4F64-4184-80BB-D0230D99D1A3}" presName="child2group" presStyleCnt="0"/>
      <dgm:spPr/>
    </dgm:pt>
    <dgm:pt modelId="{9C2E757A-2739-4138-B691-54675870D551}" type="pres">
      <dgm:prSet presAssocID="{8B008AED-4F64-4184-80BB-D0230D99D1A3}" presName="child2" presStyleLbl="bgAcc1" presStyleIdx="1" presStyleCnt="4" custScaleX="157402"/>
      <dgm:spPr/>
    </dgm:pt>
    <dgm:pt modelId="{37632EB4-94B5-4CA8-9923-D7F46D8770B8}" type="pres">
      <dgm:prSet presAssocID="{8B008AED-4F64-4184-80BB-D0230D99D1A3}" presName="child2Text" presStyleLbl="bgAcc1" presStyleIdx="1" presStyleCnt="4">
        <dgm:presLayoutVars>
          <dgm:bulletEnabled val="1"/>
        </dgm:presLayoutVars>
      </dgm:prSet>
      <dgm:spPr/>
    </dgm:pt>
    <dgm:pt modelId="{78151817-841D-4115-9712-6B8E58D5861E}" type="pres">
      <dgm:prSet presAssocID="{8B008AED-4F64-4184-80BB-D0230D99D1A3}" presName="child3group" presStyleCnt="0"/>
      <dgm:spPr/>
    </dgm:pt>
    <dgm:pt modelId="{09F494D0-DC59-48D8-B9D2-CCFF92BA5E0E}" type="pres">
      <dgm:prSet presAssocID="{8B008AED-4F64-4184-80BB-D0230D99D1A3}" presName="child3" presStyleLbl="bgAcc1" presStyleIdx="2" presStyleCnt="4" custScaleX="157402" custLinFactNeighborX="14247"/>
      <dgm:spPr/>
    </dgm:pt>
    <dgm:pt modelId="{E824F945-3EDC-4B70-8B64-F56D55317560}" type="pres">
      <dgm:prSet presAssocID="{8B008AED-4F64-4184-80BB-D0230D99D1A3}" presName="child3Text" presStyleLbl="bgAcc1" presStyleIdx="2" presStyleCnt="4">
        <dgm:presLayoutVars>
          <dgm:bulletEnabled val="1"/>
        </dgm:presLayoutVars>
      </dgm:prSet>
      <dgm:spPr/>
    </dgm:pt>
    <dgm:pt modelId="{026C6286-D0A9-464B-AFDB-F87FE6992612}" type="pres">
      <dgm:prSet presAssocID="{8B008AED-4F64-4184-80BB-D0230D99D1A3}" presName="child4group" presStyleCnt="0"/>
      <dgm:spPr/>
    </dgm:pt>
    <dgm:pt modelId="{4373878D-2DAE-4945-9302-A2DA7C430C83}" type="pres">
      <dgm:prSet presAssocID="{8B008AED-4F64-4184-80BB-D0230D99D1A3}" presName="child4" presStyleLbl="bgAcc1" presStyleIdx="3" presStyleCnt="4" custScaleX="157402"/>
      <dgm:spPr/>
    </dgm:pt>
    <dgm:pt modelId="{38A67373-6E5E-40C1-827C-9A1224B2E44D}" type="pres">
      <dgm:prSet presAssocID="{8B008AED-4F64-4184-80BB-D0230D99D1A3}" presName="child4Text" presStyleLbl="bgAcc1" presStyleIdx="3" presStyleCnt="4">
        <dgm:presLayoutVars>
          <dgm:bulletEnabled val="1"/>
        </dgm:presLayoutVars>
      </dgm:prSet>
      <dgm:spPr/>
    </dgm:pt>
    <dgm:pt modelId="{3AD8A75A-E30A-443E-A2EA-B33151850E70}" type="pres">
      <dgm:prSet presAssocID="{8B008AED-4F64-4184-80BB-D0230D99D1A3}" presName="childPlaceholder" presStyleCnt="0"/>
      <dgm:spPr/>
    </dgm:pt>
    <dgm:pt modelId="{FDDF8797-55EA-4C15-AEF2-75D42C9951F6}" type="pres">
      <dgm:prSet presAssocID="{8B008AED-4F64-4184-80BB-D0230D99D1A3}" presName="circle" presStyleCnt="0"/>
      <dgm:spPr/>
    </dgm:pt>
    <dgm:pt modelId="{0C41C77E-DF9C-4C7B-9E38-04CCD5E5C3FA}" type="pres">
      <dgm:prSet presAssocID="{8B008AED-4F64-4184-80BB-D0230D99D1A3}" presName="quadrant1" presStyleLbl="node1" presStyleIdx="0" presStyleCnt="4">
        <dgm:presLayoutVars>
          <dgm:chMax val="1"/>
          <dgm:bulletEnabled val="1"/>
        </dgm:presLayoutVars>
      </dgm:prSet>
      <dgm:spPr/>
    </dgm:pt>
    <dgm:pt modelId="{5AFBD265-B6FF-4396-9722-2E7C5B5E4553}" type="pres">
      <dgm:prSet presAssocID="{8B008AED-4F64-4184-80BB-D0230D99D1A3}" presName="quadrant2" presStyleLbl="node1" presStyleIdx="1" presStyleCnt="4">
        <dgm:presLayoutVars>
          <dgm:chMax val="1"/>
          <dgm:bulletEnabled val="1"/>
        </dgm:presLayoutVars>
      </dgm:prSet>
      <dgm:spPr/>
    </dgm:pt>
    <dgm:pt modelId="{7F41F8DF-A6AB-4736-9E88-4D51EBE37267}" type="pres">
      <dgm:prSet presAssocID="{8B008AED-4F64-4184-80BB-D0230D99D1A3}" presName="quadrant3" presStyleLbl="node1" presStyleIdx="2" presStyleCnt="4">
        <dgm:presLayoutVars>
          <dgm:chMax val="1"/>
          <dgm:bulletEnabled val="1"/>
        </dgm:presLayoutVars>
      </dgm:prSet>
      <dgm:spPr/>
    </dgm:pt>
    <dgm:pt modelId="{151F420E-86EA-4B57-A741-55B15B564130}" type="pres">
      <dgm:prSet presAssocID="{8B008AED-4F64-4184-80BB-D0230D99D1A3}" presName="quadrant4" presStyleLbl="node1" presStyleIdx="3" presStyleCnt="4">
        <dgm:presLayoutVars>
          <dgm:chMax val="1"/>
          <dgm:bulletEnabled val="1"/>
        </dgm:presLayoutVars>
      </dgm:prSet>
      <dgm:spPr/>
    </dgm:pt>
    <dgm:pt modelId="{9CCC1DD9-D8D5-43CC-AF02-E1A5A111AE5B}" type="pres">
      <dgm:prSet presAssocID="{8B008AED-4F64-4184-80BB-D0230D99D1A3}" presName="quadrantPlaceholder" presStyleCnt="0"/>
      <dgm:spPr/>
    </dgm:pt>
    <dgm:pt modelId="{55907E5F-3167-4C53-99CB-7A601DA71686}" type="pres">
      <dgm:prSet presAssocID="{8B008AED-4F64-4184-80BB-D0230D99D1A3}" presName="center1" presStyleLbl="fgShp" presStyleIdx="0" presStyleCnt="2"/>
      <dgm:spPr>
        <a:noFill/>
      </dgm:spPr>
    </dgm:pt>
    <dgm:pt modelId="{96D017F6-6885-4C6F-817A-626238322497}" type="pres">
      <dgm:prSet presAssocID="{8B008AED-4F64-4184-80BB-D0230D99D1A3}" presName="center2" presStyleLbl="fgShp" presStyleIdx="1" presStyleCnt="2"/>
      <dgm:spPr>
        <a:noFill/>
      </dgm:spPr>
    </dgm:pt>
  </dgm:ptLst>
  <dgm:cxnLst>
    <dgm:cxn modelId="{0F15C403-24CA-426D-A539-A7493E6ADA5F}" type="presOf" srcId="{5EFAF2B9-82A9-4C25-83D2-E0D6FCCCA7C2}" destId="{0C41C77E-DF9C-4C7B-9E38-04CCD5E5C3FA}" srcOrd="0" destOrd="0" presId="urn:microsoft.com/office/officeart/2005/8/layout/cycle4"/>
    <dgm:cxn modelId="{A8B4E903-0A79-4CBF-AA55-1AB043DC3F03}" srcId="{A40E1D25-13D0-4617-887A-655FAF8986C8}" destId="{31347BED-7185-4A4A-8FDA-2E0A8F1C5CFC}" srcOrd="1" destOrd="0" parTransId="{EFECF905-E4BD-4D9A-AA6B-F9B56F396AD6}" sibTransId="{C3159B8A-D29E-48A1-B284-EB339E79354F}"/>
    <dgm:cxn modelId="{0825F908-7517-45BC-B6D3-CB96E493E0F0}" srcId="{8B008AED-4F64-4184-80BB-D0230D99D1A3}" destId="{4EE4D379-E01D-48EA-AA5F-C85FBE305618}" srcOrd="2" destOrd="0" parTransId="{BCAFB9EB-BD23-41E5-A040-6250A4382BBE}" sibTransId="{814CB7F7-9890-4695-93EA-6082A12D1BD9}"/>
    <dgm:cxn modelId="{7955D70D-DF38-45DE-95B9-9D3442E5DB11}" type="presOf" srcId="{8DB0F3F9-50E5-4A44-AB22-91B27EC09C8A}" destId="{37632EB4-94B5-4CA8-9923-D7F46D8770B8}" srcOrd="1" destOrd="0" presId="urn:microsoft.com/office/officeart/2005/8/layout/cycle4"/>
    <dgm:cxn modelId="{99533027-E6CA-45A1-A5EB-EB37C1F4A5CB}" type="presOf" srcId="{46ED561C-A9CD-42A8-8855-F993A7B26C54}" destId="{4373878D-2DAE-4945-9302-A2DA7C430C83}" srcOrd="0" destOrd="0" presId="urn:microsoft.com/office/officeart/2005/8/layout/cycle4"/>
    <dgm:cxn modelId="{6B2EB227-09FC-454B-8C68-0EF1773A6112}" type="presOf" srcId="{4EE4D379-E01D-48EA-AA5F-C85FBE305618}" destId="{7F41F8DF-A6AB-4736-9E88-4D51EBE37267}" srcOrd="0" destOrd="0" presId="urn:microsoft.com/office/officeart/2005/8/layout/cycle4"/>
    <dgm:cxn modelId="{C5C6EA2C-DE49-4113-9895-194E46765730}" srcId="{8B008AED-4F64-4184-80BB-D0230D99D1A3}" destId="{5EFAF2B9-82A9-4C25-83D2-E0D6FCCCA7C2}" srcOrd="0" destOrd="0" parTransId="{028C31B5-BD17-43C7-AC4E-B75310AE24FD}" sibTransId="{9E3EB783-EBEB-4CD3-97E3-7880F14C44B5}"/>
    <dgm:cxn modelId="{5C455833-69A9-4B0E-A013-5848B78EA6DB}" type="presOf" srcId="{8FC46377-EE13-4246-8A82-BE27257B1202}" destId="{E824F945-3EDC-4B70-8B64-F56D55317560}" srcOrd="1" destOrd="1" presId="urn:microsoft.com/office/officeart/2005/8/layout/cycle4"/>
    <dgm:cxn modelId="{43248933-80D9-4090-B313-AEC35F7B2F53}" srcId="{A40E1D25-13D0-4617-887A-655FAF8986C8}" destId="{8DB0F3F9-50E5-4A44-AB22-91B27EC09C8A}" srcOrd="0" destOrd="0" parTransId="{2B6B5667-1E03-4490-A47E-381F1B18E674}" sibTransId="{8B099AD6-84F1-4CE8-8C82-4E54DFDA1292}"/>
    <dgm:cxn modelId="{D2DA9436-2DDB-48A5-B838-DAC0954E1A20}" type="presOf" srcId="{29B1C2A2-E060-4878-8028-CEDC11BEDC12}" destId="{09F494D0-DC59-48D8-B9D2-CCFF92BA5E0E}" srcOrd="0" destOrd="0" presId="urn:microsoft.com/office/officeart/2005/8/layout/cycle4"/>
    <dgm:cxn modelId="{E8CBC83F-7A10-4C18-8331-C33756864265}" type="presOf" srcId="{6A1DF5F3-44F4-4D74-B9C8-F6DB71C3278F}" destId="{38A67373-6E5E-40C1-827C-9A1224B2E44D}" srcOrd="1" destOrd="1" presId="urn:microsoft.com/office/officeart/2005/8/layout/cycle4"/>
    <dgm:cxn modelId="{B0994A49-AFBF-4C58-AC9E-AEFB81C2EF21}" type="presOf" srcId="{B6ED80FF-D086-46AD-BFAA-C469F4E0F890}" destId="{151F420E-86EA-4B57-A741-55B15B564130}" srcOrd="0" destOrd="0" presId="urn:microsoft.com/office/officeart/2005/8/layout/cycle4"/>
    <dgm:cxn modelId="{1A563D4F-DD3F-4032-B7C7-DE27243EA1A1}" type="presOf" srcId="{A40E1D25-13D0-4617-887A-655FAF8986C8}" destId="{5AFBD265-B6FF-4396-9722-2E7C5B5E4553}" srcOrd="0" destOrd="0" presId="urn:microsoft.com/office/officeart/2005/8/layout/cycle4"/>
    <dgm:cxn modelId="{08483F5E-4CB6-47D1-B38E-8844E4409168}" srcId="{4EE4D379-E01D-48EA-AA5F-C85FBE305618}" destId="{29B1C2A2-E060-4878-8028-CEDC11BEDC12}" srcOrd="0" destOrd="0" parTransId="{FA3BD79C-EF86-4BDC-A8B3-7A45B7C7BAC1}" sibTransId="{B5FF8EBD-51BB-43A0-9E81-EFF24BF1B5D0}"/>
    <dgm:cxn modelId="{F1100961-47DA-4774-8093-A9C57A931967}" type="presOf" srcId="{8DB0F3F9-50E5-4A44-AB22-91B27EC09C8A}" destId="{9C2E757A-2739-4138-B691-54675870D551}" srcOrd="0" destOrd="0" presId="urn:microsoft.com/office/officeart/2005/8/layout/cycle4"/>
    <dgm:cxn modelId="{63B8397F-0B0B-4863-94FA-AF541095757C}" srcId="{8B008AED-4F64-4184-80BB-D0230D99D1A3}" destId="{A40E1D25-13D0-4617-887A-655FAF8986C8}" srcOrd="1" destOrd="0" parTransId="{997DE1FD-320F-44FB-8778-696878D45E95}" sibTransId="{E7FC36DE-B8BA-490C-943D-1EB3285CE0D9}"/>
    <dgm:cxn modelId="{7AD3A18B-67FE-4062-931A-AEA8176F0ED1}" type="presOf" srcId="{CF42FFEA-4CEB-4772-BBC0-AB31EC577D36}" destId="{63A56AA1-46A8-475E-B6E7-4450E15BC3B3}" srcOrd="0" destOrd="0" presId="urn:microsoft.com/office/officeart/2005/8/layout/cycle4"/>
    <dgm:cxn modelId="{DF82AC8B-F2DD-4314-9BB9-ACB147202901}" srcId="{B6ED80FF-D086-46AD-BFAA-C469F4E0F890}" destId="{46ED561C-A9CD-42A8-8855-F993A7B26C54}" srcOrd="0" destOrd="0" parTransId="{9CFCCEE3-67FF-440A-BEA5-7A3634092AA1}" sibTransId="{4F41A185-CF74-46E4-B51F-3C5B2655C000}"/>
    <dgm:cxn modelId="{594CEF8C-B027-49C9-A04D-B05B342AAEE4}" type="presOf" srcId="{29B1C2A2-E060-4878-8028-CEDC11BEDC12}" destId="{E824F945-3EDC-4B70-8B64-F56D55317560}" srcOrd="1" destOrd="0" presId="urn:microsoft.com/office/officeart/2005/8/layout/cycle4"/>
    <dgm:cxn modelId="{AD22D790-BA6E-47E9-89F6-1EB644A0EB79}" type="presOf" srcId="{46ED561C-A9CD-42A8-8855-F993A7B26C54}" destId="{38A67373-6E5E-40C1-827C-9A1224B2E44D}" srcOrd="1" destOrd="0" presId="urn:microsoft.com/office/officeart/2005/8/layout/cycle4"/>
    <dgm:cxn modelId="{B4301E99-898E-402A-96C6-FCE33F81033E}" type="presOf" srcId="{8B008AED-4F64-4184-80BB-D0230D99D1A3}" destId="{D6C9BB47-2963-4DA2-A2C3-BFC1457DD408}" srcOrd="0" destOrd="0" presId="urn:microsoft.com/office/officeart/2005/8/layout/cycle4"/>
    <dgm:cxn modelId="{4B7F8AA2-D98C-48A2-A093-CDE94C25F565}" srcId="{5EFAF2B9-82A9-4C25-83D2-E0D6FCCCA7C2}" destId="{CF42FFEA-4CEB-4772-BBC0-AB31EC577D36}" srcOrd="0" destOrd="0" parTransId="{900A0122-5FBA-46A8-8B25-34EC329BBEF3}" sibTransId="{C4569DCD-38C0-4F82-B93E-7E4DE0267577}"/>
    <dgm:cxn modelId="{133970A7-8709-403E-BE34-5B8F195CD9F0}" srcId="{4EE4D379-E01D-48EA-AA5F-C85FBE305618}" destId="{8FC46377-EE13-4246-8A82-BE27257B1202}" srcOrd="1" destOrd="0" parTransId="{D5B40687-3ADF-45FF-B359-9322950C4C16}" sibTransId="{A6B36800-0539-4432-B2FD-CD3448D55995}"/>
    <dgm:cxn modelId="{30D76CB1-6EA4-4D51-82B0-70CC12A82382}" type="presOf" srcId="{CF42FFEA-4CEB-4772-BBC0-AB31EC577D36}" destId="{DFEB5864-8BDD-40B2-85F8-5EECD78524E2}" srcOrd="1" destOrd="0" presId="urn:microsoft.com/office/officeart/2005/8/layout/cycle4"/>
    <dgm:cxn modelId="{96630FC3-DAC5-4395-A6EE-17C7771C33A4}" srcId="{B6ED80FF-D086-46AD-BFAA-C469F4E0F890}" destId="{6A1DF5F3-44F4-4D74-B9C8-F6DB71C3278F}" srcOrd="1" destOrd="0" parTransId="{1F63FC7D-6425-40CE-B373-2E8C9F814BA4}" sibTransId="{704ACE83-82C3-4E71-A0B4-85CF074A8793}"/>
    <dgm:cxn modelId="{087B93CB-573F-49F1-84C5-480EAC4E3206}" type="presOf" srcId="{8FC46377-EE13-4246-8A82-BE27257B1202}" destId="{09F494D0-DC59-48D8-B9D2-CCFF92BA5E0E}" srcOrd="0" destOrd="1" presId="urn:microsoft.com/office/officeart/2005/8/layout/cycle4"/>
    <dgm:cxn modelId="{BDD66BD6-3320-45F9-8C39-30438738D54B}" type="presOf" srcId="{6A1DF5F3-44F4-4D74-B9C8-F6DB71C3278F}" destId="{4373878D-2DAE-4945-9302-A2DA7C430C83}" srcOrd="0" destOrd="1" presId="urn:microsoft.com/office/officeart/2005/8/layout/cycle4"/>
    <dgm:cxn modelId="{E2B97EE7-09DC-4095-BB0C-3B455CC1B817}" type="presOf" srcId="{31347BED-7185-4A4A-8FDA-2E0A8F1C5CFC}" destId="{9C2E757A-2739-4138-B691-54675870D551}" srcOrd="0" destOrd="1" presId="urn:microsoft.com/office/officeart/2005/8/layout/cycle4"/>
    <dgm:cxn modelId="{7BF89EED-D172-419B-A3DB-133D7DDB1024}" srcId="{8B008AED-4F64-4184-80BB-D0230D99D1A3}" destId="{B6ED80FF-D086-46AD-BFAA-C469F4E0F890}" srcOrd="3" destOrd="0" parTransId="{57166120-2EA7-4ABF-83DE-62BFFE9F9A29}" sibTransId="{84DB0AF2-D273-433E-B846-0C1C8B6F5E80}"/>
    <dgm:cxn modelId="{066B39F9-1392-4367-A956-1037D1DE3713}" type="presOf" srcId="{31347BED-7185-4A4A-8FDA-2E0A8F1C5CFC}" destId="{37632EB4-94B5-4CA8-9923-D7F46D8770B8}" srcOrd="1" destOrd="1" presId="urn:microsoft.com/office/officeart/2005/8/layout/cycle4"/>
    <dgm:cxn modelId="{E30B511E-837B-4B8A-8D33-604895153319}" type="presParOf" srcId="{D6C9BB47-2963-4DA2-A2C3-BFC1457DD408}" destId="{C3A3A7B5-63F4-4CB9-9BDC-AA0C1E54997C}" srcOrd="0" destOrd="0" presId="urn:microsoft.com/office/officeart/2005/8/layout/cycle4"/>
    <dgm:cxn modelId="{E1CC7256-A376-4E0D-B20E-392BE7CD0D57}" type="presParOf" srcId="{C3A3A7B5-63F4-4CB9-9BDC-AA0C1E54997C}" destId="{652671D8-A06A-4D1E-9564-F5A8BCDC0750}" srcOrd="0" destOrd="0" presId="urn:microsoft.com/office/officeart/2005/8/layout/cycle4"/>
    <dgm:cxn modelId="{F91CC9A8-100E-48F0-9717-EE82C0B3CC9D}" type="presParOf" srcId="{652671D8-A06A-4D1E-9564-F5A8BCDC0750}" destId="{63A56AA1-46A8-475E-B6E7-4450E15BC3B3}" srcOrd="0" destOrd="0" presId="urn:microsoft.com/office/officeart/2005/8/layout/cycle4"/>
    <dgm:cxn modelId="{2B597F83-CA72-4889-8900-29FC84737E7B}" type="presParOf" srcId="{652671D8-A06A-4D1E-9564-F5A8BCDC0750}" destId="{DFEB5864-8BDD-40B2-85F8-5EECD78524E2}" srcOrd="1" destOrd="0" presId="urn:microsoft.com/office/officeart/2005/8/layout/cycle4"/>
    <dgm:cxn modelId="{B917670C-3CE6-4522-824D-6E11E0AEAF05}" type="presParOf" srcId="{C3A3A7B5-63F4-4CB9-9BDC-AA0C1E54997C}" destId="{86D4D88E-29B2-4336-8E64-9F682B5C4454}" srcOrd="1" destOrd="0" presId="urn:microsoft.com/office/officeart/2005/8/layout/cycle4"/>
    <dgm:cxn modelId="{0E113AE7-965C-4986-A953-3115DB96B925}" type="presParOf" srcId="{86D4D88E-29B2-4336-8E64-9F682B5C4454}" destId="{9C2E757A-2739-4138-B691-54675870D551}" srcOrd="0" destOrd="0" presId="urn:microsoft.com/office/officeart/2005/8/layout/cycle4"/>
    <dgm:cxn modelId="{E9A0AF9D-BA13-40FB-BA16-DACFC6C3A5D3}" type="presParOf" srcId="{86D4D88E-29B2-4336-8E64-9F682B5C4454}" destId="{37632EB4-94B5-4CA8-9923-D7F46D8770B8}" srcOrd="1" destOrd="0" presId="urn:microsoft.com/office/officeart/2005/8/layout/cycle4"/>
    <dgm:cxn modelId="{221E6C3C-28A9-44C9-B9A2-282B5B52D6E5}" type="presParOf" srcId="{C3A3A7B5-63F4-4CB9-9BDC-AA0C1E54997C}" destId="{78151817-841D-4115-9712-6B8E58D5861E}" srcOrd="2" destOrd="0" presId="urn:microsoft.com/office/officeart/2005/8/layout/cycle4"/>
    <dgm:cxn modelId="{372AAC80-C200-494C-BF08-54EEE97604C4}" type="presParOf" srcId="{78151817-841D-4115-9712-6B8E58D5861E}" destId="{09F494D0-DC59-48D8-B9D2-CCFF92BA5E0E}" srcOrd="0" destOrd="0" presId="urn:microsoft.com/office/officeart/2005/8/layout/cycle4"/>
    <dgm:cxn modelId="{D65A7C85-ED75-40AF-A87F-827A98EA83DB}" type="presParOf" srcId="{78151817-841D-4115-9712-6B8E58D5861E}" destId="{E824F945-3EDC-4B70-8B64-F56D55317560}" srcOrd="1" destOrd="0" presId="urn:microsoft.com/office/officeart/2005/8/layout/cycle4"/>
    <dgm:cxn modelId="{C0087C1A-C301-416C-882F-1AB564B8D453}" type="presParOf" srcId="{C3A3A7B5-63F4-4CB9-9BDC-AA0C1E54997C}" destId="{026C6286-D0A9-464B-AFDB-F87FE6992612}" srcOrd="3" destOrd="0" presId="urn:microsoft.com/office/officeart/2005/8/layout/cycle4"/>
    <dgm:cxn modelId="{DEE770BA-FCDA-40A4-8E3B-DFE116BE12D6}" type="presParOf" srcId="{026C6286-D0A9-464B-AFDB-F87FE6992612}" destId="{4373878D-2DAE-4945-9302-A2DA7C430C83}" srcOrd="0" destOrd="0" presId="urn:microsoft.com/office/officeart/2005/8/layout/cycle4"/>
    <dgm:cxn modelId="{EE198DAC-BFD9-4990-87D7-2CE6A85DD55E}" type="presParOf" srcId="{026C6286-D0A9-464B-AFDB-F87FE6992612}" destId="{38A67373-6E5E-40C1-827C-9A1224B2E44D}" srcOrd="1" destOrd="0" presId="urn:microsoft.com/office/officeart/2005/8/layout/cycle4"/>
    <dgm:cxn modelId="{83CF9675-77BF-4776-8687-EA65466B7A47}" type="presParOf" srcId="{C3A3A7B5-63F4-4CB9-9BDC-AA0C1E54997C}" destId="{3AD8A75A-E30A-443E-A2EA-B33151850E70}" srcOrd="4" destOrd="0" presId="urn:microsoft.com/office/officeart/2005/8/layout/cycle4"/>
    <dgm:cxn modelId="{EEEAC5E7-15CD-4972-9459-A500695E8A3D}" type="presParOf" srcId="{D6C9BB47-2963-4DA2-A2C3-BFC1457DD408}" destId="{FDDF8797-55EA-4C15-AEF2-75D42C9951F6}" srcOrd="1" destOrd="0" presId="urn:microsoft.com/office/officeart/2005/8/layout/cycle4"/>
    <dgm:cxn modelId="{C8C6B1BB-19F8-4402-9F6E-D9E90A565778}" type="presParOf" srcId="{FDDF8797-55EA-4C15-AEF2-75D42C9951F6}" destId="{0C41C77E-DF9C-4C7B-9E38-04CCD5E5C3FA}" srcOrd="0" destOrd="0" presId="urn:microsoft.com/office/officeart/2005/8/layout/cycle4"/>
    <dgm:cxn modelId="{39B1EFE5-F860-43BB-A4B3-B7514A2B1B54}" type="presParOf" srcId="{FDDF8797-55EA-4C15-AEF2-75D42C9951F6}" destId="{5AFBD265-B6FF-4396-9722-2E7C5B5E4553}" srcOrd="1" destOrd="0" presId="urn:microsoft.com/office/officeart/2005/8/layout/cycle4"/>
    <dgm:cxn modelId="{26D6D036-6B7E-41D5-A2C6-1EF56D9E1B1F}" type="presParOf" srcId="{FDDF8797-55EA-4C15-AEF2-75D42C9951F6}" destId="{7F41F8DF-A6AB-4736-9E88-4D51EBE37267}" srcOrd="2" destOrd="0" presId="urn:microsoft.com/office/officeart/2005/8/layout/cycle4"/>
    <dgm:cxn modelId="{607A407C-8F72-4E7F-8647-673665994830}" type="presParOf" srcId="{FDDF8797-55EA-4C15-AEF2-75D42C9951F6}" destId="{151F420E-86EA-4B57-A741-55B15B564130}" srcOrd="3" destOrd="0" presId="urn:microsoft.com/office/officeart/2005/8/layout/cycle4"/>
    <dgm:cxn modelId="{765EB523-2F6D-469C-A77D-9A8307613B61}" type="presParOf" srcId="{FDDF8797-55EA-4C15-AEF2-75D42C9951F6}" destId="{9CCC1DD9-D8D5-43CC-AF02-E1A5A111AE5B}" srcOrd="4" destOrd="0" presId="urn:microsoft.com/office/officeart/2005/8/layout/cycle4"/>
    <dgm:cxn modelId="{C1540398-F251-4898-AE13-A71DC5B31E28}" type="presParOf" srcId="{D6C9BB47-2963-4DA2-A2C3-BFC1457DD408}" destId="{55907E5F-3167-4C53-99CB-7A601DA71686}" srcOrd="2" destOrd="0" presId="urn:microsoft.com/office/officeart/2005/8/layout/cycle4"/>
    <dgm:cxn modelId="{5D1FA52E-850D-4D67-AFEF-DD339838B367}" type="presParOf" srcId="{D6C9BB47-2963-4DA2-A2C3-BFC1457DD408}" destId="{96D017F6-6885-4C6F-817A-626238322497}" srcOrd="3" destOrd="0" presId="urn:microsoft.com/office/officeart/2005/8/layout/cycle4"/>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5D0BD6-D65B-4E15-B11B-B2068D6484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64F05D-B832-49D5-A34F-04255E993FA9}">
      <dgm:prSet/>
      <dgm:spPr/>
      <dgm:t>
        <a:bodyPr/>
        <a:lstStyle/>
        <a:p>
          <a:r>
            <a:rPr lang="en-US" b="1"/>
            <a:t>Handling Large Datasets: </a:t>
          </a:r>
          <a:r>
            <a:rPr lang="en-US"/>
            <a:t>Efficient data processing and storage.</a:t>
          </a:r>
        </a:p>
      </dgm:t>
    </dgm:pt>
    <dgm:pt modelId="{35644731-E936-4E8D-95DE-98B33E812AB1}" type="parTrans" cxnId="{1CCAF04F-D2D8-433C-AC93-F5A57BB01686}">
      <dgm:prSet/>
      <dgm:spPr/>
      <dgm:t>
        <a:bodyPr/>
        <a:lstStyle/>
        <a:p>
          <a:endParaRPr lang="en-US"/>
        </a:p>
      </dgm:t>
    </dgm:pt>
    <dgm:pt modelId="{6B5CC41C-230C-4463-95B3-BFAB32F5557A}" type="sibTrans" cxnId="{1CCAF04F-D2D8-433C-AC93-F5A57BB01686}">
      <dgm:prSet/>
      <dgm:spPr/>
      <dgm:t>
        <a:bodyPr/>
        <a:lstStyle/>
        <a:p>
          <a:endParaRPr lang="en-US"/>
        </a:p>
      </dgm:t>
    </dgm:pt>
    <dgm:pt modelId="{6E77B8FD-C913-4ED4-9186-5D7B04F930F8}">
      <dgm:prSet/>
      <dgm:spPr/>
      <dgm:t>
        <a:bodyPr/>
        <a:lstStyle/>
        <a:p>
          <a:r>
            <a:rPr lang="en-US" b="1" dirty="0"/>
            <a:t>Retinal Imaging Analysis: </a:t>
          </a:r>
          <a:r>
            <a:rPr lang="en-US" dirty="0"/>
            <a:t>Advanced image recognition and segmentation.</a:t>
          </a:r>
        </a:p>
      </dgm:t>
    </dgm:pt>
    <dgm:pt modelId="{93655823-A4C9-408B-A7F3-D88C7B0EFC0E}" type="parTrans" cxnId="{246ED51E-5256-41EB-8A48-3090598F4832}">
      <dgm:prSet/>
      <dgm:spPr/>
      <dgm:t>
        <a:bodyPr/>
        <a:lstStyle/>
        <a:p>
          <a:endParaRPr lang="en-US"/>
        </a:p>
      </dgm:t>
    </dgm:pt>
    <dgm:pt modelId="{668A1CA7-3BE4-4F81-9C89-89F88B7169DA}" type="sibTrans" cxnId="{246ED51E-5256-41EB-8A48-3090598F4832}">
      <dgm:prSet/>
      <dgm:spPr/>
      <dgm:t>
        <a:bodyPr/>
        <a:lstStyle/>
        <a:p>
          <a:endParaRPr lang="en-US"/>
        </a:p>
      </dgm:t>
    </dgm:pt>
    <dgm:pt modelId="{5C58EF77-A6BD-47B7-AB25-38771F6C4706}">
      <dgm:prSet/>
      <dgm:spPr/>
      <dgm:t>
        <a:bodyPr/>
        <a:lstStyle/>
        <a:p>
          <a:r>
            <a:rPr lang="en-US" b="1"/>
            <a:t>Genetic Data Integration: </a:t>
          </a:r>
          <a:r>
            <a:rPr lang="en-US"/>
            <a:t>Combining genetic information with clinical data.</a:t>
          </a:r>
        </a:p>
      </dgm:t>
    </dgm:pt>
    <dgm:pt modelId="{1A66878D-AA15-49AB-8C40-34C4A61A3AB1}" type="parTrans" cxnId="{B3C10AA4-0903-4051-8027-15298D839535}">
      <dgm:prSet/>
      <dgm:spPr/>
      <dgm:t>
        <a:bodyPr/>
        <a:lstStyle/>
        <a:p>
          <a:endParaRPr lang="en-US"/>
        </a:p>
      </dgm:t>
    </dgm:pt>
    <dgm:pt modelId="{C5A424C7-8019-4611-B2E7-60AF8228F201}" type="sibTrans" cxnId="{B3C10AA4-0903-4051-8027-15298D839535}">
      <dgm:prSet/>
      <dgm:spPr/>
      <dgm:t>
        <a:bodyPr/>
        <a:lstStyle/>
        <a:p>
          <a:endParaRPr lang="en-US"/>
        </a:p>
      </dgm:t>
    </dgm:pt>
    <dgm:pt modelId="{B53BD663-1141-4E7F-98D5-8B187373E470}">
      <dgm:prSet/>
      <dgm:spPr/>
      <dgm:t>
        <a:bodyPr/>
        <a:lstStyle/>
        <a:p>
          <a:r>
            <a:rPr lang="en-US" b="1"/>
            <a:t>Improved Data Quality: </a:t>
          </a:r>
          <a:r>
            <a:rPr lang="en-US"/>
            <a:t>Reducing errors and enhancing accuracy.</a:t>
          </a:r>
        </a:p>
      </dgm:t>
    </dgm:pt>
    <dgm:pt modelId="{6940DB55-D727-4367-AB9F-8D9D5448570B}" type="parTrans" cxnId="{61D44841-2BE6-4A21-818A-9C4AB76B45D7}">
      <dgm:prSet/>
      <dgm:spPr/>
      <dgm:t>
        <a:bodyPr/>
        <a:lstStyle/>
        <a:p>
          <a:endParaRPr lang="en-US"/>
        </a:p>
      </dgm:t>
    </dgm:pt>
    <dgm:pt modelId="{B0CB7B1C-1E04-4662-9866-3D8679AD9B72}" type="sibTrans" cxnId="{61D44841-2BE6-4A21-818A-9C4AB76B45D7}">
      <dgm:prSet/>
      <dgm:spPr/>
      <dgm:t>
        <a:bodyPr/>
        <a:lstStyle/>
        <a:p>
          <a:endParaRPr lang="en-US"/>
        </a:p>
      </dgm:t>
    </dgm:pt>
    <dgm:pt modelId="{B5B5AE80-506F-45E2-B1C9-7CE6326CFCDA}" type="pres">
      <dgm:prSet presAssocID="{9A5D0BD6-D65B-4E15-B11B-B2068D64847D}" presName="root" presStyleCnt="0">
        <dgm:presLayoutVars>
          <dgm:dir/>
          <dgm:resizeHandles val="exact"/>
        </dgm:presLayoutVars>
      </dgm:prSet>
      <dgm:spPr/>
    </dgm:pt>
    <dgm:pt modelId="{643B909A-92D5-48DC-A9A2-D4AEF71F3DC5}" type="pres">
      <dgm:prSet presAssocID="{AD64F05D-B832-49D5-A34F-04255E993FA9}" presName="compNode" presStyleCnt="0"/>
      <dgm:spPr/>
    </dgm:pt>
    <dgm:pt modelId="{6388B315-4EC3-4021-A2BE-503A22D1BA6A}" type="pres">
      <dgm:prSet presAssocID="{AD64F05D-B832-49D5-A34F-04255E993FA9}" presName="bgRect" presStyleLbl="bgShp" presStyleIdx="0" presStyleCnt="4"/>
      <dgm:spPr/>
    </dgm:pt>
    <dgm:pt modelId="{FC0C670E-0157-4102-A65F-DB82BCC86B02}" type="pres">
      <dgm:prSet presAssocID="{AD64F05D-B832-49D5-A34F-04255E993FA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5F17D5D-AABE-4E24-8AF0-623652338DC9}" type="pres">
      <dgm:prSet presAssocID="{AD64F05D-B832-49D5-A34F-04255E993FA9}" presName="spaceRect" presStyleCnt="0"/>
      <dgm:spPr/>
    </dgm:pt>
    <dgm:pt modelId="{E60F6518-DB51-4703-8CD3-BA9252304260}" type="pres">
      <dgm:prSet presAssocID="{AD64F05D-B832-49D5-A34F-04255E993FA9}" presName="parTx" presStyleLbl="revTx" presStyleIdx="0" presStyleCnt="4">
        <dgm:presLayoutVars>
          <dgm:chMax val="0"/>
          <dgm:chPref val="0"/>
        </dgm:presLayoutVars>
      </dgm:prSet>
      <dgm:spPr/>
    </dgm:pt>
    <dgm:pt modelId="{319AFEBB-4225-4388-9321-4B26A51302DC}" type="pres">
      <dgm:prSet presAssocID="{6B5CC41C-230C-4463-95B3-BFAB32F5557A}" presName="sibTrans" presStyleCnt="0"/>
      <dgm:spPr/>
    </dgm:pt>
    <dgm:pt modelId="{C2151F51-0B95-444A-B1FF-1F6E80AC5D02}" type="pres">
      <dgm:prSet presAssocID="{6E77B8FD-C913-4ED4-9186-5D7B04F930F8}" presName="compNode" presStyleCnt="0"/>
      <dgm:spPr/>
    </dgm:pt>
    <dgm:pt modelId="{5E117F5B-DE60-4A94-A449-AF345EDBB195}" type="pres">
      <dgm:prSet presAssocID="{6E77B8FD-C913-4ED4-9186-5D7B04F930F8}" presName="bgRect" presStyleLbl="bgShp" presStyleIdx="1" presStyleCnt="4"/>
      <dgm:spPr/>
    </dgm:pt>
    <dgm:pt modelId="{F2F501E4-549C-44A6-BC54-B38261EF08A9}" type="pres">
      <dgm:prSet presAssocID="{6E77B8FD-C913-4ED4-9186-5D7B04F930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38F113FF-F348-44D7-B150-DFE44EF0B09B}" type="pres">
      <dgm:prSet presAssocID="{6E77B8FD-C913-4ED4-9186-5D7B04F930F8}" presName="spaceRect" presStyleCnt="0"/>
      <dgm:spPr/>
    </dgm:pt>
    <dgm:pt modelId="{A1158A5E-3CEE-4A33-BDAC-6237070955F9}" type="pres">
      <dgm:prSet presAssocID="{6E77B8FD-C913-4ED4-9186-5D7B04F930F8}" presName="parTx" presStyleLbl="revTx" presStyleIdx="1" presStyleCnt="4">
        <dgm:presLayoutVars>
          <dgm:chMax val="0"/>
          <dgm:chPref val="0"/>
        </dgm:presLayoutVars>
      </dgm:prSet>
      <dgm:spPr/>
    </dgm:pt>
    <dgm:pt modelId="{29028917-B842-4126-A53D-F3D8114AD9EC}" type="pres">
      <dgm:prSet presAssocID="{668A1CA7-3BE4-4F81-9C89-89F88B7169DA}" presName="sibTrans" presStyleCnt="0"/>
      <dgm:spPr/>
    </dgm:pt>
    <dgm:pt modelId="{A9186840-F2CF-4E6F-9D2E-666272589C2E}" type="pres">
      <dgm:prSet presAssocID="{5C58EF77-A6BD-47B7-AB25-38771F6C4706}" presName="compNode" presStyleCnt="0"/>
      <dgm:spPr/>
    </dgm:pt>
    <dgm:pt modelId="{365E3E90-821F-43F9-BE85-44E5AAC98222}" type="pres">
      <dgm:prSet presAssocID="{5C58EF77-A6BD-47B7-AB25-38771F6C4706}" presName="bgRect" presStyleLbl="bgShp" presStyleIdx="2" presStyleCnt="4"/>
      <dgm:spPr/>
    </dgm:pt>
    <dgm:pt modelId="{2216D150-F88C-45C8-ACFF-AE2084B29548}" type="pres">
      <dgm:prSet presAssocID="{5C58EF77-A6BD-47B7-AB25-38771F6C47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NA"/>
        </a:ext>
      </dgm:extLst>
    </dgm:pt>
    <dgm:pt modelId="{9035F3CB-4F95-40CF-A315-CE839237CDD6}" type="pres">
      <dgm:prSet presAssocID="{5C58EF77-A6BD-47B7-AB25-38771F6C4706}" presName="spaceRect" presStyleCnt="0"/>
      <dgm:spPr/>
    </dgm:pt>
    <dgm:pt modelId="{10A56AE9-A8BB-44CE-A7DF-A003432CCB2F}" type="pres">
      <dgm:prSet presAssocID="{5C58EF77-A6BD-47B7-AB25-38771F6C4706}" presName="parTx" presStyleLbl="revTx" presStyleIdx="2" presStyleCnt="4">
        <dgm:presLayoutVars>
          <dgm:chMax val="0"/>
          <dgm:chPref val="0"/>
        </dgm:presLayoutVars>
      </dgm:prSet>
      <dgm:spPr/>
    </dgm:pt>
    <dgm:pt modelId="{298EBE04-F744-4F30-8DA2-47D347091B9E}" type="pres">
      <dgm:prSet presAssocID="{C5A424C7-8019-4611-B2E7-60AF8228F201}" presName="sibTrans" presStyleCnt="0"/>
      <dgm:spPr/>
    </dgm:pt>
    <dgm:pt modelId="{EFF95857-50F0-4811-AF00-1770DC530B08}" type="pres">
      <dgm:prSet presAssocID="{B53BD663-1141-4E7F-98D5-8B187373E470}" presName="compNode" presStyleCnt="0"/>
      <dgm:spPr/>
    </dgm:pt>
    <dgm:pt modelId="{8863632F-050F-4F6A-A306-3EBA786B2346}" type="pres">
      <dgm:prSet presAssocID="{B53BD663-1141-4E7F-98D5-8B187373E470}" presName="bgRect" presStyleLbl="bgShp" presStyleIdx="3" presStyleCnt="4"/>
      <dgm:spPr/>
    </dgm:pt>
    <dgm:pt modelId="{F13374FE-92E3-4FC2-8C75-F2F7776C9B9A}" type="pres">
      <dgm:prSet presAssocID="{B53BD663-1141-4E7F-98D5-8B187373E47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ext>
      </dgm:extLst>
    </dgm:pt>
    <dgm:pt modelId="{CD115280-2F36-49B3-A700-319635A254DE}" type="pres">
      <dgm:prSet presAssocID="{B53BD663-1141-4E7F-98D5-8B187373E470}" presName="spaceRect" presStyleCnt="0"/>
      <dgm:spPr/>
    </dgm:pt>
    <dgm:pt modelId="{424FD061-0667-4A2B-8E4B-8A886F431F44}" type="pres">
      <dgm:prSet presAssocID="{B53BD663-1141-4E7F-98D5-8B187373E470}" presName="parTx" presStyleLbl="revTx" presStyleIdx="3" presStyleCnt="4">
        <dgm:presLayoutVars>
          <dgm:chMax val="0"/>
          <dgm:chPref val="0"/>
        </dgm:presLayoutVars>
      </dgm:prSet>
      <dgm:spPr/>
    </dgm:pt>
  </dgm:ptLst>
  <dgm:cxnLst>
    <dgm:cxn modelId="{14976D04-B6EE-43F0-B9C0-3D4E4A96B1B6}" type="presOf" srcId="{9A5D0BD6-D65B-4E15-B11B-B2068D64847D}" destId="{B5B5AE80-506F-45E2-B1C9-7CE6326CFCDA}" srcOrd="0" destOrd="0" presId="urn:microsoft.com/office/officeart/2018/2/layout/IconVerticalSolidList"/>
    <dgm:cxn modelId="{246ED51E-5256-41EB-8A48-3090598F4832}" srcId="{9A5D0BD6-D65B-4E15-B11B-B2068D64847D}" destId="{6E77B8FD-C913-4ED4-9186-5D7B04F930F8}" srcOrd="1" destOrd="0" parTransId="{93655823-A4C9-408B-A7F3-D88C7B0EFC0E}" sibTransId="{668A1CA7-3BE4-4F81-9C89-89F88B7169DA}"/>
    <dgm:cxn modelId="{61D44841-2BE6-4A21-818A-9C4AB76B45D7}" srcId="{9A5D0BD6-D65B-4E15-B11B-B2068D64847D}" destId="{B53BD663-1141-4E7F-98D5-8B187373E470}" srcOrd="3" destOrd="0" parTransId="{6940DB55-D727-4367-AB9F-8D9D5448570B}" sibTransId="{B0CB7B1C-1E04-4662-9866-3D8679AD9B72}"/>
    <dgm:cxn modelId="{1CCAF04F-D2D8-433C-AC93-F5A57BB01686}" srcId="{9A5D0BD6-D65B-4E15-B11B-B2068D64847D}" destId="{AD64F05D-B832-49D5-A34F-04255E993FA9}" srcOrd="0" destOrd="0" parTransId="{35644731-E936-4E8D-95DE-98B33E812AB1}" sibTransId="{6B5CC41C-230C-4463-95B3-BFAB32F5557A}"/>
    <dgm:cxn modelId="{C807BE5C-E08C-4DCC-A9F0-B114C1AFF87E}" type="presOf" srcId="{5C58EF77-A6BD-47B7-AB25-38771F6C4706}" destId="{10A56AE9-A8BB-44CE-A7DF-A003432CCB2F}" srcOrd="0" destOrd="0" presId="urn:microsoft.com/office/officeart/2018/2/layout/IconVerticalSolidList"/>
    <dgm:cxn modelId="{EA93AD7B-728D-479B-8675-1BA2CCAABABD}" type="presOf" srcId="{6E77B8FD-C913-4ED4-9186-5D7B04F930F8}" destId="{A1158A5E-3CEE-4A33-BDAC-6237070955F9}" srcOrd="0" destOrd="0" presId="urn:microsoft.com/office/officeart/2018/2/layout/IconVerticalSolidList"/>
    <dgm:cxn modelId="{B3C10AA4-0903-4051-8027-15298D839535}" srcId="{9A5D0BD6-D65B-4E15-B11B-B2068D64847D}" destId="{5C58EF77-A6BD-47B7-AB25-38771F6C4706}" srcOrd="2" destOrd="0" parTransId="{1A66878D-AA15-49AB-8C40-34C4A61A3AB1}" sibTransId="{C5A424C7-8019-4611-B2E7-60AF8228F201}"/>
    <dgm:cxn modelId="{C03551B5-0064-4DD1-BEA2-6D6BB46E8A0F}" type="presOf" srcId="{B53BD663-1141-4E7F-98D5-8B187373E470}" destId="{424FD061-0667-4A2B-8E4B-8A886F431F44}" srcOrd="0" destOrd="0" presId="urn:microsoft.com/office/officeart/2018/2/layout/IconVerticalSolidList"/>
    <dgm:cxn modelId="{EBC64BD7-18E9-417F-8162-AAD480BF5446}" type="presOf" srcId="{AD64F05D-B832-49D5-A34F-04255E993FA9}" destId="{E60F6518-DB51-4703-8CD3-BA9252304260}" srcOrd="0" destOrd="0" presId="urn:microsoft.com/office/officeart/2018/2/layout/IconVerticalSolidList"/>
    <dgm:cxn modelId="{6A75EFAC-21B6-4E97-9D21-6232A5B7C5FE}" type="presParOf" srcId="{B5B5AE80-506F-45E2-B1C9-7CE6326CFCDA}" destId="{643B909A-92D5-48DC-A9A2-D4AEF71F3DC5}" srcOrd="0" destOrd="0" presId="urn:microsoft.com/office/officeart/2018/2/layout/IconVerticalSolidList"/>
    <dgm:cxn modelId="{52B2CBDE-46E1-4E81-9E30-4A874ECEB244}" type="presParOf" srcId="{643B909A-92D5-48DC-A9A2-D4AEF71F3DC5}" destId="{6388B315-4EC3-4021-A2BE-503A22D1BA6A}" srcOrd="0" destOrd="0" presId="urn:microsoft.com/office/officeart/2018/2/layout/IconVerticalSolidList"/>
    <dgm:cxn modelId="{7694521E-B6DB-4CE8-9705-905BBCA9EF66}" type="presParOf" srcId="{643B909A-92D5-48DC-A9A2-D4AEF71F3DC5}" destId="{FC0C670E-0157-4102-A65F-DB82BCC86B02}" srcOrd="1" destOrd="0" presId="urn:microsoft.com/office/officeart/2018/2/layout/IconVerticalSolidList"/>
    <dgm:cxn modelId="{C8F96D78-281A-4984-9A0B-CBC4FF9EAF67}" type="presParOf" srcId="{643B909A-92D5-48DC-A9A2-D4AEF71F3DC5}" destId="{A5F17D5D-AABE-4E24-8AF0-623652338DC9}" srcOrd="2" destOrd="0" presId="urn:microsoft.com/office/officeart/2018/2/layout/IconVerticalSolidList"/>
    <dgm:cxn modelId="{8267600E-F455-4CFC-908A-F17F1D44A367}" type="presParOf" srcId="{643B909A-92D5-48DC-A9A2-D4AEF71F3DC5}" destId="{E60F6518-DB51-4703-8CD3-BA9252304260}" srcOrd="3" destOrd="0" presId="urn:microsoft.com/office/officeart/2018/2/layout/IconVerticalSolidList"/>
    <dgm:cxn modelId="{65DC0917-0F1E-4D06-B71A-3B6D6CB2AEF2}" type="presParOf" srcId="{B5B5AE80-506F-45E2-B1C9-7CE6326CFCDA}" destId="{319AFEBB-4225-4388-9321-4B26A51302DC}" srcOrd="1" destOrd="0" presId="urn:microsoft.com/office/officeart/2018/2/layout/IconVerticalSolidList"/>
    <dgm:cxn modelId="{A28FD64F-1A9C-4428-98EF-4FAAEF347F2F}" type="presParOf" srcId="{B5B5AE80-506F-45E2-B1C9-7CE6326CFCDA}" destId="{C2151F51-0B95-444A-B1FF-1F6E80AC5D02}" srcOrd="2" destOrd="0" presId="urn:microsoft.com/office/officeart/2018/2/layout/IconVerticalSolidList"/>
    <dgm:cxn modelId="{0A93583E-3C09-4BA9-8C3B-9141B39E6B37}" type="presParOf" srcId="{C2151F51-0B95-444A-B1FF-1F6E80AC5D02}" destId="{5E117F5B-DE60-4A94-A449-AF345EDBB195}" srcOrd="0" destOrd="0" presId="urn:microsoft.com/office/officeart/2018/2/layout/IconVerticalSolidList"/>
    <dgm:cxn modelId="{99363BB1-F3D5-4041-877E-EC936467B068}" type="presParOf" srcId="{C2151F51-0B95-444A-B1FF-1F6E80AC5D02}" destId="{F2F501E4-549C-44A6-BC54-B38261EF08A9}" srcOrd="1" destOrd="0" presId="urn:microsoft.com/office/officeart/2018/2/layout/IconVerticalSolidList"/>
    <dgm:cxn modelId="{FEFF44BF-F22D-405B-855B-CC174A1CE728}" type="presParOf" srcId="{C2151F51-0B95-444A-B1FF-1F6E80AC5D02}" destId="{38F113FF-F348-44D7-B150-DFE44EF0B09B}" srcOrd="2" destOrd="0" presId="urn:microsoft.com/office/officeart/2018/2/layout/IconVerticalSolidList"/>
    <dgm:cxn modelId="{28C6124A-E776-48CC-8ECE-4D01AAFC276F}" type="presParOf" srcId="{C2151F51-0B95-444A-B1FF-1F6E80AC5D02}" destId="{A1158A5E-3CEE-4A33-BDAC-6237070955F9}" srcOrd="3" destOrd="0" presId="urn:microsoft.com/office/officeart/2018/2/layout/IconVerticalSolidList"/>
    <dgm:cxn modelId="{897A3BF9-8D4E-4210-97DD-56C6F5B7A288}" type="presParOf" srcId="{B5B5AE80-506F-45E2-B1C9-7CE6326CFCDA}" destId="{29028917-B842-4126-A53D-F3D8114AD9EC}" srcOrd="3" destOrd="0" presId="urn:microsoft.com/office/officeart/2018/2/layout/IconVerticalSolidList"/>
    <dgm:cxn modelId="{015F96B5-6FAE-467C-A2EB-8C1232F228AB}" type="presParOf" srcId="{B5B5AE80-506F-45E2-B1C9-7CE6326CFCDA}" destId="{A9186840-F2CF-4E6F-9D2E-666272589C2E}" srcOrd="4" destOrd="0" presId="urn:microsoft.com/office/officeart/2018/2/layout/IconVerticalSolidList"/>
    <dgm:cxn modelId="{CEADC8A4-2459-4710-A0DC-E4DF7E5C248D}" type="presParOf" srcId="{A9186840-F2CF-4E6F-9D2E-666272589C2E}" destId="{365E3E90-821F-43F9-BE85-44E5AAC98222}" srcOrd="0" destOrd="0" presId="urn:microsoft.com/office/officeart/2018/2/layout/IconVerticalSolidList"/>
    <dgm:cxn modelId="{757E910A-E914-4000-99DC-AE91CF7068C8}" type="presParOf" srcId="{A9186840-F2CF-4E6F-9D2E-666272589C2E}" destId="{2216D150-F88C-45C8-ACFF-AE2084B29548}" srcOrd="1" destOrd="0" presId="urn:microsoft.com/office/officeart/2018/2/layout/IconVerticalSolidList"/>
    <dgm:cxn modelId="{75D45217-F778-4108-B933-9FB04BD74392}" type="presParOf" srcId="{A9186840-F2CF-4E6F-9D2E-666272589C2E}" destId="{9035F3CB-4F95-40CF-A315-CE839237CDD6}" srcOrd="2" destOrd="0" presId="urn:microsoft.com/office/officeart/2018/2/layout/IconVerticalSolidList"/>
    <dgm:cxn modelId="{BE5E11D4-9570-45EC-8C30-804D24D4169D}" type="presParOf" srcId="{A9186840-F2CF-4E6F-9D2E-666272589C2E}" destId="{10A56AE9-A8BB-44CE-A7DF-A003432CCB2F}" srcOrd="3" destOrd="0" presId="urn:microsoft.com/office/officeart/2018/2/layout/IconVerticalSolidList"/>
    <dgm:cxn modelId="{9E98F5C3-B7EC-42C4-AF0F-65FF192DFDA9}" type="presParOf" srcId="{B5B5AE80-506F-45E2-B1C9-7CE6326CFCDA}" destId="{298EBE04-F744-4F30-8DA2-47D347091B9E}" srcOrd="5" destOrd="0" presId="urn:microsoft.com/office/officeart/2018/2/layout/IconVerticalSolidList"/>
    <dgm:cxn modelId="{69915B86-EF08-42DA-B93F-D2627948EBF1}" type="presParOf" srcId="{B5B5AE80-506F-45E2-B1C9-7CE6326CFCDA}" destId="{EFF95857-50F0-4811-AF00-1770DC530B08}" srcOrd="6" destOrd="0" presId="urn:microsoft.com/office/officeart/2018/2/layout/IconVerticalSolidList"/>
    <dgm:cxn modelId="{CE340390-684F-432A-B1B3-21A2D2CE56CE}" type="presParOf" srcId="{EFF95857-50F0-4811-AF00-1770DC530B08}" destId="{8863632F-050F-4F6A-A306-3EBA786B2346}" srcOrd="0" destOrd="0" presId="urn:microsoft.com/office/officeart/2018/2/layout/IconVerticalSolidList"/>
    <dgm:cxn modelId="{4E5428C8-41FA-4ADF-82E9-D58030C1B1EE}" type="presParOf" srcId="{EFF95857-50F0-4811-AF00-1770DC530B08}" destId="{F13374FE-92E3-4FC2-8C75-F2F7776C9B9A}" srcOrd="1" destOrd="0" presId="urn:microsoft.com/office/officeart/2018/2/layout/IconVerticalSolidList"/>
    <dgm:cxn modelId="{873EB5A8-35A9-41A5-B218-163DD9815463}" type="presParOf" srcId="{EFF95857-50F0-4811-AF00-1770DC530B08}" destId="{CD115280-2F36-49B3-A700-319635A254DE}" srcOrd="2" destOrd="0" presId="urn:microsoft.com/office/officeart/2018/2/layout/IconVerticalSolidList"/>
    <dgm:cxn modelId="{D054FD1A-2374-4DB5-9548-DCD59BFC3C09}" type="presParOf" srcId="{EFF95857-50F0-4811-AF00-1770DC530B08}" destId="{424FD061-0667-4A2B-8E4B-8A886F431F4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57A525-8074-444D-ADE5-CF92B58221BF}"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US"/>
        </a:p>
      </dgm:t>
    </dgm:pt>
    <dgm:pt modelId="{BC0D65EB-A8CA-4C9A-86A4-E4A770DC1953}">
      <dgm:prSet/>
      <dgm:spPr/>
      <dgm:t>
        <a:bodyPr/>
        <a:lstStyle/>
        <a:p>
          <a:r>
            <a:rPr lang="en-US" b="1"/>
            <a:t>Objective Evaluation</a:t>
          </a:r>
          <a:r>
            <a:rPr lang="en-US"/>
            <a:t>: Reducing inter-observer variability.</a:t>
          </a:r>
        </a:p>
      </dgm:t>
    </dgm:pt>
    <dgm:pt modelId="{348EBD78-38B0-4637-AD1C-5F91D5C78271}" type="parTrans" cxnId="{28BD405D-E479-4220-8F7B-ABD700A97658}">
      <dgm:prSet/>
      <dgm:spPr/>
      <dgm:t>
        <a:bodyPr/>
        <a:lstStyle/>
        <a:p>
          <a:endParaRPr lang="en-US"/>
        </a:p>
      </dgm:t>
    </dgm:pt>
    <dgm:pt modelId="{2A409B0E-155F-4A08-B334-32D325CAC143}" type="sibTrans" cxnId="{28BD405D-E479-4220-8F7B-ABD700A97658}">
      <dgm:prSet/>
      <dgm:spPr/>
      <dgm:t>
        <a:bodyPr/>
        <a:lstStyle/>
        <a:p>
          <a:endParaRPr lang="en-US"/>
        </a:p>
      </dgm:t>
    </dgm:pt>
    <dgm:pt modelId="{57B0C233-281B-4EAD-997F-3294D18F0C4D}">
      <dgm:prSet/>
      <dgm:spPr/>
      <dgm:t>
        <a:bodyPr/>
        <a:lstStyle/>
        <a:p>
          <a:r>
            <a:rPr lang="en-US" b="1" dirty="0"/>
            <a:t>Continuous Monitoring</a:t>
          </a:r>
          <a:r>
            <a:rPr lang="en-US" dirty="0"/>
            <a:t>: Wearables and AI-powered apps for real-time tracking.</a:t>
          </a:r>
        </a:p>
      </dgm:t>
    </dgm:pt>
    <dgm:pt modelId="{35E045D9-615A-43EB-92D9-C27898685843}" type="parTrans" cxnId="{731162BF-ED19-4981-AE78-B95B270EDDC8}">
      <dgm:prSet/>
      <dgm:spPr/>
      <dgm:t>
        <a:bodyPr/>
        <a:lstStyle/>
        <a:p>
          <a:endParaRPr lang="en-US"/>
        </a:p>
      </dgm:t>
    </dgm:pt>
    <dgm:pt modelId="{E53A2951-6183-44DE-8E6B-0113A8DE8DBD}" type="sibTrans" cxnId="{731162BF-ED19-4981-AE78-B95B270EDDC8}">
      <dgm:prSet/>
      <dgm:spPr/>
      <dgm:t>
        <a:bodyPr/>
        <a:lstStyle/>
        <a:p>
          <a:endParaRPr lang="en-US"/>
        </a:p>
      </dgm:t>
    </dgm:pt>
    <dgm:pt modelId="{7A8F6CAF-31BF-4FF5-A80D-B9E5AED1C3C0}">
      <dgm:prSet/>
      <dgm:spPr/>
      <dgm:t>
        <a:bodyPr/>
        <a:lstStyle/>
        <a:p>
          <a:r>
            <a:rPr lang="en-US" b="1"/>
            <a:t>Predictive Analytics</a:t>
          </a:r>
          <a:r>
            <a:rPr lang="en-US"/>
            <a:t>: Forecasting disease progression and complications.</a:t>
          </a:r>
        </a:p>
      </dgm:t>
    </dgm:pt>
    <dgm:pt modelId="{8FBA805E-E3EF-4289-BAA7-F9A83F4A54F0}" type="parTrans" cxnId="{8CC5CB98-2BFD-4197-BA72-0FB0EF24FF4D}">
      <dgm:prSet/>
      <dgm:spPr/>
      <dgm:t>
        <a:bodyPr/>
        <a:lstStyle/>
        <a:p>
          <a:endParaRPr lang="en-US"/>
        </a:p>
      </dgm:t>
    </dgm:pt>
    <dgm:pt modelId="{BED2527C-49E4-4568-BF88-76623CC92639}" type="sibTrans" cxnId="{8CC5CB98-2BFD-4197-BA72-0FB0EF24FF4D}">
      <dgm:prSet/>
      <dgm:spPr/>
      <dgm:t>
        <a:bodyPr/>
        <a:lstStyle/>
        <a:p>
          <a:endParaRPr lang="en-US"/>
        </a:p>
      </dgm:t>
    </dgm:pt>
    <dgm:pt modelId="{B0A9F2B3-9C70-4619-AE28-1BFF1431D5C8}">
      <dgm:prSet/>
      <dgm:spPr/>
      <dgm:t>
        <a:bodyPr/>
        <a:lstStyle/>
        <a:p>
          <a:r>
            <a:rPr lang="en-US" b="1"/>
            <a:t>Personalized Follow-Up Care</a:t>
          </a:r>
          <a:r>
            <a:rPr lang="en-US"/>
            <a:t>: Tailored patient plans based on AI insights.</a:t>
          </a:r>
        </a:p>
      </dgm:t>
    </dgm:pt>
    <dgm:pt modelId="{9E9BDAFF-5A13-41EA-A030-D14F7E7D10B1}" type="parTrans" cxnId="{27984491-AFCE-4D53-83D0-B3E4DD7205F2}">
      <dgm:prSet/>
      <dgm:spPr/>
      <dgm:t>
        <a:bodyPr/>
        <a:lstStyle/>
        <a:p>
          <a:endParaRPr lang="en-US"/>
        </a:p>
      </dgm:t>
    </dgm:pt>
    <dgm:pt modelId="{F4BDC3D6-672F-42C7-9C0C-625BFA275FAD}" type="sibTrans" cxnId="{27984491-AFCE-4D53-83D0-B3E4DD7205F2}">
      <dgm:prSet/>
      <dgm:spPr/>
      <dgm:t>
        <a:bodyPr/>
        <a:lstStyle/>
        <a:p>
          <a:endParaRPr lang="en-US"/>
        </a:p>
      </dgm:t>
    </dgm:pt>
    <dgm:pt modelId="{70077BDA-6066-4894-8033-303BCC7BDFB7}" type="pres">
      <dgm:prSet presAssocID="{4D57A525-8074-444D-ADE5-CF92B58221BF}" presName="linear" presStyleCnt="0">
        <dgm:presLayoutVars>
          <dgm:animLvl val="lvl"/>
          <dgm:resizeHandles val="exact"/>
        </dgm:presLayoutVars>
      </dgm:prSet>
      <dgm:spPr/>
    </dgm:pt>
    <dgm:pt modelId="{10E7A607-7581-4AFC-B08C-362ED43A5AC2}" type="pres">
      <dgm:prSet presAssocID="{BC0D65EB-A8CA-4C9A-86A4-E4A770DC1953}" presName="parentText" presStyleLbl="node1" presStyleIdx="0" presStyleCnt="4">
        <dgm:presLayoutVars>
          <dgm:chMax val="0"/>
          <dgm:bulletEnabled val="1"/>
        </dgm:presLayoutVars>
      </dgm:prSet>
      <dgm:spPr/>
    </dgm:pt>
    <dgm:pt modelId="{DB34553A-F138-43E2-9F22-AC1F20A16E62}" type="pres">
      <dgm:prSet presAssocID="{2A409B0E-155F-4A08-B334-32D325CAC143}" presName="spacer" presStyleCnt="0"/>
      <dgm:spPr/>
    </dgm:pt>
    <dgm:pt modelId="{0915C991-D4B8-47C5-9CCC-8272C0E71877}" type="pres">
      <dgm:prSet presAssocID="{57B0C233-281B-4EAD-997F-3294D18F0C4D}" presName="parentText" presStyleLbl="node1" presStyleIdx="1" presStyleCnt="4">
        <dgm:presLayoutVars>
          <dgm:chMax val="0"/>
          <dgm:bulletEnabled val="1"/>
        </dgm:presLayoutVars>
      </dgm:prSet>
      <dgm:spPr/>
    </dgm:pt>
    <dgm:pt modelId="{919A6BD5-8CB8-4498-ACAD-616472D2FF57}" type="pres">
      <dgm:prSet presAssocID="{E53A2951-6183-44DE-8E6B-0113A8DE8DBD}" presName="spacer" presStyleCnt="0"/>
      <dgm:spPr/>
    </dgm:pt>
    <dgm:pt modelId="{488D9D0F-12D9-4116-816C-6B2D9B50D23E}" type="pres">
      <dgm:prSet presAssocID="{7A8F6CAF-31BF-4FF5-A80D-B9E5AED1C3C0}" presName="parentText" presStyleLbl="node1" presStyleIdx="2" presStyleCnt="4">
        <dgm:presLayoutVars>
          <dgm:chMax val="0"/>
          <dgm:bulletEnabled val="1"/>
        </dgm:presLayoutVars>
      </dgm:prSet>
      <dgm:spPr/>
    </dgm:pt>
    <dgm:pt modelId="{AA1CC142-B174-43FD-8EE9-DE18C8ED65CB}" type="pres">
      <dgm:prSet presAssocID="{BED2527C-49E4-4568-BF88-76623CC92639}" presName="spacer" presStyleCnt="0"/>
      <dgm:spPr/>
    </dgm:pt>
    <dgm:pt modelId="{55B5DD5A-4308-4AF7-8763-42AA07210E99}" type="pres">
      <dgm:prSet presAssocID="{B0A9F2B3-9C70-4619-AE28-1BFF1431D5C8}" presName="parentText" presStyleLbl="node1" presStyleIdx="3" presStyleCnt="4">
        <dgm:presLayoutVars>
          <dgm:chMax val="0"/>
          <dgm:bulletEnabled val="1"/>
        </dgm:presLayoutVars>
      </dgm:prSet>
      <dgm:spPr/>
    </dgm:pt>
  </dgm:ptLst>
  <dgm:cxnLst>
    <dgm:cxn modelId="{7FCCD05B-89A4-444E-BD01-11FFCA93A19B}" type="presOf" srcId="{7A8F6CAF-31BF-4FF5-A80D-B9E5AED1C3C0}" destId="{488D9D0F-12D9-4116-816C-6B2D9B50D23E}" srcOrd="0" destOrd="0" presId="urn:microsoft.com/office/officeart/2005/8/layout/vList2"/>
    <dgm:cxn modelId="{28BD405D-E479-4220-8F7B-ABD700A97658}" srcId="{4D57A525-8074-444D-ADE5-CF92B58221BF}" destId="{BC0D65EB-A8CA-4C9A-86A4-E4A770DC1953}" srcOrd="0" destOrd="0" parTransId="{348EBD78-38B0-4637-AD1C-5F91D5C78271}" sibTransId="{2A409B0E-155F-4A08-B334-32D325CAC143}"/>
    <dgm:cxn modelId="{F1C4158C-0496-4C73-B38B-7FBA379FF7FB}" type="presOf" srcId="{57B0C233-281B-4EAD-997F-3294D18F0C4D}" destId="{0915C991-D4B8-47C5-9CCC-8272C0E71877}" srcOrd="0" destOrd="0" presId="urn:microsoft.com/office/officeart/2005/8/layout/vList2"/>
    <dgm:cxn modelId="{27984491-AFCE-4D53-83D0-B3E4DD7205F2}" srcId="{4D57A525-8074-444D-ADE5-CF92B58221BF}" destId="{B0A9F2B3-9C70-4619-AE28-1BFF1431D5C8}" srcOrd="3" destOrd="0" parTransId="{9E9BDAFF-5A13-41EA-A030-D14F7E7D10B1}" sibTransId="{F4BDC3D6-672F-42C7-9C0C-625BFA275FAD}"/>
    <dgm:cxn modelId="{8CC5CB98-2BFD-4197-BA72-0FB0EF24FF4D}" srcId="{4D57A525-8074-444D-ADE5-CF92B58221BF}" destId="{7A8F6CAF-31BF-4FF5-A80D-B9E5AED1C3C0}" srcOrd="2" destOrd="0" parTransId="{8FBA805E-E3EF-4289-BAA7-F9A83F4A54F0}" sibTransId="{BED2527C-49E4-4568-BF88-76623CC92639}"/>
    <dgm:cxn modelId="{AF4324B5-E2BD-4A08-8559-7E46FAA926BF}" type="presOf" srcId="{BC0D65EB-A8CA-4C9A-86A4-E4A770DC1953}" destId="{10E7A607-7581-4AFC-B08C-362ED43A5AC2}" srcOrd="0" destOrd="0" presId="urn:microsoft.com/office/officeart/2005/8/layout/vList2"/>
    <dgm:cxn modelId="{731162BF-ED19-4981-AE78-B95B270EDDC8}" srcId="{4D57A525-8074-444D-ADE5-CF92B58221BF}" destId="{57B0C233-281B-4EAD-997F-3294D18F0C4D}" srcOrd="1" destOrd="0" parTransId="{35E045D9-615A-43EB-92D9-C27898685843}" sibTransId="{E53A2951-6183-44DE-8E6B-0113A8DE8DBD}"/>
    <dgm:cxn modelId="{EF3767DF-43FC-4CD8-834A-A3D1F4DCEB33}" type="presOf" srcId="{4D57A525-8074-444D-ADE5-CF92B58221BF}" destId="{70077BDA-6066-4894-8033-303BCC7BDFB7}" srcOrd="0" destOrd="0" presId="urn:microsoft.com/office/officeart/2005/8/layout/vList2"/>
    <dgm:cxn modelId="{4D08D2EA-165A-44C9-8106-3FD98F056D39}" type="presOf" srcId="{B0A9F2B3-9C70-4619-AE28-1BFF1431D5C8}" destId="{55B5DD5A-4308-4AF7-8763-42AA07210E99}" srcOrd="0" destOrd="0" presId="urn:microsoft.com/office/officeart/2005/8/layout/vList2"/>
    <dgm:cxn modelId="{43B1D67D-3E5B-4AD9-BBDD-C19F227DCC4E}" type="presParOf" srcId="{70077BDA-6066-4894-8033-303BCC7BDFB7}" destId="{10E7A607-7581-4AFC-B08C-362ED43A5AC2}" srcOrd="0" destOrd="0" presId="urn:microsoft.com/office/officeart/2005/8/layout/vList2"/>
    <dgm:cxn modelId="{79F71743-CFCA-4E57-A8AF-4D4503E6C4A8}" type="presParOf" srcId="{70077BDA-6066-4894-8033-303BCC7BDFB7}" destId="{DB34553A-F138-43E2-9F22-AC1F20A16E62}" srcOrd="1" destOrd="0" presId="urn:microsoft.com/office/officeart/2005/8/layout/vList2"/>
    <dgm:cxn modelId="{67AB5EB7-B75C-450C-8D5C-6029EE5CBDD2}" type="presParOf" srcId="{70077BDA-6066-4894-8033-303BCC7BDFB7}" destId="{0915C991-D4B8-47C5-9CCC-8272C0E71877}" srcOrd="2" destOrd="0" presId="urn:microsoft.com/office/officeart/2005/8/layout/vList2"/>
    <dgm:cxn modelId="{582D4B05-F315-4388-8E16-ACED60DA28C6}" type="presParOf" srcId="{70077BDA-6066-4894-8033-303BCC7BDFB7}" destId="{919A6BD5-8CB8-4498-ACAD-616472D2FF57}" srcOrd="3" destOrd="0" presId="urn:microsoft.com/office/officeart/2005/8/layout/vList2"/>
    <dgm:cxn modelId="{81B34B77-792F-421F-8490-A15ABF8B1026}" type="presParOf" srcId="{70077BDA-6066-4894-8033-303BCC7BDFB7}" destId="{488D9D0F-12D9-4116-816C-6B2D9B50D23E}" srcOrd="4" destOrd="0" presId="urn:microsoft.com/office/officeart/2005/8/layout/vList2"/>
    <dgm:cxn modelId="{34C96C34-25B9-4521-B7C3-41F6FFB63D8D}" type="presParOf" srcId="{70077BDA-6066-4894-8033-303BCC7BDFB7}" destId="{AA1CC142-B174-43FD-8EE9-DE18C8ED65CB}" srcOrd="5" destOrd="0" presId="urn:microsoft.com/office/officeart/2005/8/layout/vList2"/>
    <dgm:cxn modelId="{04979801-F9D2-4630-927E-FAD2887023CC}" type="presParOf" srcId="{70077BDA-6066-4894-8033-303BCC7BDFB7}" destId="{55B5DD5A-4308-4AF7-8763-42AA07210E9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81D7574-8331-4A87-9DFE-4ADB20A3FB5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7764ED7-FEF4-4267-B69E-14CBA6C122E1}">
      <dgm:prSet/>
      <dgm:spPr/>
      <dgm:t>
        <a:bodyPr/>
        <a:lstStyle/>
        <a:p>
          <a:r>
            <a:rPr lang="en-US"/>
            <a:t>Diverse Data Collection: Strategies to gather inclusive datasets.</a:t>
          </a:r>
        </a:p>
      </dgm:t>
    </dgm:pt>
    <dgm:pt modelId="{CFBE206C-FA41-4E45-B733-4D1A5F8A2441}" type="parTrans" cxnId="{01817CC4-A060-46A9-A5FE-4D53E1AA11E9}">
      <dgm:prSet/>
      <dgm:spPr/>
      <dgm:t>
        <a:bodyPr/>
        <a:lstStyle/>
        <a:p>
          <a:endParaRPr lang="en-US"/>
        </a:p>
      </dgm:t>
    </dgm:pt>
    <dgm:pt modelId="{8F744C41-BCF8-41FF-B976-70FA1165D241}" type="sibTrans" cxnId="{01817CC4-A060-46A9-A5FE-4D53E1AA11E9}">
      <dgm:prSet/>
      <dgm:spPr/>
      <dgm:t>
        <a:bodyPr/>
        <a:lstStyle/>
        <a:p>
          <a:endParaRPr lang="en-US"/>
        </a:p>
      </dgm:t>
    </dgm:pt>
    <dgm:pt modelId="{511F21E4-6057-4230-A2C9-6523E673E199}">
      <dgm:prSet/>
      <dgm:spPr/>
      <dgm:t>
        <a:bodyPr/>
        <a:lstStyle/>
        <a:p>
          <a:r>
            <a:rPr lang="en-US" dirty="0"/>
            <a:t>Enhancing Transparency: Developing explainable AI models.</a:t>
          </a:r>
        </a:p>
      </dgm:t>
    </dgm:pt>
    <dgm:pt modelId="{A4A0757C-8DC3-475A-83FB-EE220C01F492}" type="parTrans" cxnId="{4D80D53E-3F1D-4D9A-8E34-08558D9F45D2}">
      <dgm:prSet/>
      <dgm:spPr/>
      <dgm:t>
        <a:bodyPr/>
        <a:lstStyle/>
        <a:p>
          <a:endParaRPr lang="en-US"/>
        </a:p>
      </dgm:t>
    </dgm:pt>
    <dgm:pt modelId="{C166AB9E-5992-4D4A-A5DF-3493ED62A52D}" type="sibTrans" cxnId="{4D80D53E-3F1D-4D9A-8E34-08558D9F45D2}">
      <dgm:prSet/>
      <dgm:spPr/>
      <dgm:t>
        <a:bodyPr/>
        <a:lstStyle/>
        <a:p>
          <a:endParaRPr lang="en-US"/>
        </a:p>
      </dgm:t>
    </dgm:pt>
    <dgm:pt modelId="{CF48054B-EA9D-42E0-BA13-C658678E0D11}">
      <dgm:prSet/>
      <dgm:spPr/>
      <dgm:t>
        <a:bodyPr/>
        <a:lstStyle/>
        <a:p>
          <a:r>
            <a:rPr lang="en-US"/>
            <a:t>Regulatory Compliance: Adhering to guidelines and standards.</a:t>
          </a:r>
        </a:p>
      </dgm:t>
    </dgm:pt>
    <dgm:pt modelId="{053960B2-1D06-4920-87F9-0911236D4307}" type="parTrans" cxnId="{A7376927-85B1-4380-A758-3C64C46AC1DC}">
      <dgm:prSet/>
      <dgm:spPr/>
      <dgm:t>
        <a:bodyPr/>
        <a:lstStyle/>
        <a:p>
          <a:endParaRPr lang="en-US"/>
        </a:p>
      </dgm:t>
    </dgm:pt>
    <dgm:pt modelId="{ABD9AD23-A216-485E-9242-44AF0A641694}" type="sibTrans" cxnId="{A7376927-85B1-4380-A758-3C64C46AC1DC}">
      <dgm:prSet/>
      <dgm:spPr/>
      <dgm:t>
        <a:bodyPr/>
        <a:lstStyle/>
        <a:p>
          <a:endParaRPr lang="en-US"/>
        </a:p>
      </dgm:t>
    </dgm:pt>
    <dgm:pt modelId="{C13DD3C4-420D-4B76-AF45-5AB61514FC0D}">
      <dgm:prSet/>
      <dgm:spPr/>
      <dgm:t>
        <a:bodyPr/>
        <a:lstStyle/>
        <a:p>
          <a:r>
            <a:rPr lang="en-US"/>
            <a:t>Cost-Effective Solutions: Affordable AI implementations for smaller clinics.</a:t>
          </a:r>
        </a:p>
      </dgm:t>
    </dgm:pt>
    <dgm:pt modelId="{CC02DE32-0749-4C4F-B1A7-D0BF53F0659D}" type="parTrans" cxnId="{E792322B-0559-465C-BBEB-5748AF247856}">
      <dgm:prSet/>
      <dgm:spPr/>
      <dgm:t>
        <a:bodyPr/>
        <a:lstStyle/>
        <a:p>
          <a:endParaRPr lang="en-US"/>
        </a:p>
      </dgm:t>
    </dgm:pt>
    <dgm:pt modelId="{21DB9602-AF66-4772-961D-94620D3002FA}" type="sibTrans" cxnId="{E792322B-0559-465C-BBEB-5748AF247856}">
      <dgm:prSet/>
      <dgm:spPr/>
      <dgm:t>
        <a:bodyPr/>
        <a:lstStyle/>
        <a:p>
          <a:endParaRPr lang="en-US"/>
        </a:p>
      </dgm:t>
    </dgm:pt>
    <dgm:pt modelId="{CA142C75-DE95-43EB-9265-5BF33CA74E98}">
      <dgm:prSet/>
      <dgm:spPr/>
      <dgm:t>
        <a:bodyPr/>
        <a:lstStyle/>
        <a:p>
          <a:r>
            <a:rPr lang="en-US"/>
            <a:t>Training and Education: Equipping healthcare providers with AI knowledge.</a:t>
          </a:r>
        </a:p>
      </dgm:t>
    </dgm:pt>
    <dgm:pt modelId="{F83D84C4-9C6A-465F-9CBC-E37573551114}" type="parTrans" cxnId="{94749EFE-59D6-4605-9337-ECDFBC0253AF}">
      <dgm:prSet/>
      <dgm:spPr/>
      <dgm:t>
        <a:bodyPr/>
        <a:lstStyle/>
        <a:p>
          <a:endParaRPr lang="en-US"/>
        </a:p>
      </dgm:t>
    </dgm:pt>
    <dgm:pt modelId="{28C54061-07E8-43E8-8E09-8447EA3E42D2}" type="sibTrans" cxnId="{94749EFE-59D6-4605-9337-ECDFBC0253AF}">
      <dgm:prSet/>
      <dgm:spPr/>
      <dgm:t>
        <a:bodyPr/>
        <a:lstStyle/>
        <a:p>
          <a:endParaRPr lang="en-US"/>
        </a:p>
      </dgm:t>
    </dgm:pt>
    <dgm:pt modelId="{BBDD6A71-E363-45FC-ACB4-9545FD8A224F}" type="pres">
      <dgm:prSet presAssocID="{381D7574-8331-4A87-9DFE-4ADB20A3FB5B}" presName="vert0" presStyleCnt="0">
        <dgm:presLayoutVars>
          <dgm:dir/>
          <dgm:animOne val="branch"/>
          <dgm:animLvl val="lvl"/>
        </dgm:presLayoutVars>
      </dgm:prSet>
      <dgm:spPr/>
    </dgm:pt>
    <dgm:pt modelId="{F5795ADB-AB06-43FA-8563-36D3963CB997}" type="pres">
      <dgm:prSet presAssocID="{37764ED7-FEF4-4267-B69E-14CBA6C122E1}" presName="thickLine" presStyleLbl="alignNode1" presStyleIdx="0" presStyleCnt="5"/>
      <dgm:spPr/>
    </dgm:pt>
    <dgm:pt modelId="{B321274A-8F96-463A-8D55-FC0BB8499086}" type="pres">
      <dgm:prSet presAssocID="{37764ED7-FEF4-4267-B69E-14CBA6C122E1}" presName="horz1" presStyleCnt="0"/>
      <dgm:spPr/>
    </dgm:pt>
    <dgm:pt modelId="{111DA373-C3BC-473B-99F8-2213593A0DC8}" type="pres">
      <dgm:prSet presAssocID="{37764ED7-FEF4-4267-B69E-14CBA6C122E1}" presName="tx1" presStyleLbl="revTx" presStyleIdx="0" presStyleCnt="5"/>
      <dgm:spPr/>
    </dgm:pt>
    <dgm:pt modelId="{8E69B71D-DBA6-4E29-8E55-6480C963B698}" type="pres">
      <dgm:prSet presAssocID="{37764ED7-FEF4-4267-B69E-14CBA6C122E1}" presName="vert1" presStyleCnt="0"/>
      <dgm:spPr/>
    </dgm:pt>
    <dgm:pt modelId="{B152E3B9-4E7E-4193-B4DE-D1AEBF8168C1}" type="pres">
      <dgm:prSet presAssocID="{511F21E4-6057-4230-A2C9-6523E673E199}" presName="thickLine" presStyleLbl="alignNode1" presStyleIdx="1" presStyleCnt="5"/>
      <dgm:spPr/>
    </dgm:pt>
    <dgm:pt modelId="{6CF10380-10B5-4F1D-A7D0-6189B5F76C39}" type="pres">
      <dgm:prSet presAssocID="{511F21E4-6057-4230-A2C9-6523E673E199}" presName="horz1" presStyleCnt="0"/>
      <dgm:spPr/>
    </dgm:pt>
    <dgm:pt modelId="{56FFABE8-B949-40C2-9337-30807006CBEA}" type="pres">
      <dgm:prSet presAssocID="{511F21E4-6057-4230-A2C9-6523E673E199}" presName="tx1" presStyleLbl="revTx" presStyleIdx="1" presStyleCnt="5"/>
      <dgm:spPr/>
    </dgm:pt>
    <dgm:pt modelId="{265905B8-A5AC-4A32-BAA0-C3A1E1F5571B}" type="pres">
      <dgm:prSet presAssocID="{511F21E4-6057-4230-A2C9-6523E673E199}" presName="vert1" presStyleCnt="0"/>
      <dgm:spPr/>
    </dgm:pt>
    <dgm:pt modelId="{02E8074F-DBA5-4704-B58D-A5E12DB0A760}" type="pres">
      <dgm:prSet presAssocID="{CF48054B-EA9D-42E0-BA13-C658678E0D11}" presName="thickLine" presStyleLbl="alignNode1" presStyleIdx="2" presStyleCnt="5"/>
      <dgm:spPr/>
    </dgm:pt>
    <dgm:pt modelId="{32A2EA91-928F-43ED-B29A-449D339C464B}" type="pres">
      <dgm:prSet presAssocID="{CF48054B-EA9D-42E0-BA13-C658678E0D11}" presName="horz1" presStyleCnt="0"/>
      <dgm:spPr/>
    </dgm:pt>
    <dgm:pt modelId="{EEFEDE72-B348-44CB-9219-35328782C47B}" type="pres">
      <dgm:prSet presAssocID="{CF48054B-EA9D-42E0-BA13-C658678E0D11}" presName="tx1" presStyleLbl="revTx" presStyleIdx="2" presStyleCnt="5"/>
      <dgm:spPr/>
    </dgm:pt>
    <dgm:pt modelId="{6DDB9F7E-59A2-4B92-ADA1-2FA76C0ED9B3}" type="pres">
      <dgm:prSet presAssocID="{CF48054B-EA9D-42E0-BA13-C658678E0D11}" presName="vert1" presStyleCnt="0"/>
      <dgm:spPr/>
    </dgm:pt>
    <dgm:pt modelId="{421702D5-BD09-4C38-B1E0-3CEF7C3D106A}" type="pres">
      <dgm:prSet presAssocID="{C13DD3C4-420D-4B76-AF45-5AB61514FC0D}" presName="thickLine" presStyleLbl="alignNode1" presStyleIdx="3" presStyleCnt="5"/>
      <dgm:spPr/>
    </dgm:pt>
    <dgm:pt modelId="{EA1E119B-CCED-4965-BB6F-C2986202A6FC}" type="pres">
      <dgm:prSet presAssocID="{C13DD3C4-420D-4B76-AF45-5AB61514FC0D}" presName="horz1" presStyleCnt="0"/>
      <dgm:spPr/>
    </dgm:pt>
    <dgm:pt modelId="{9573F661-F9A4-4B62-9782-6A88416A3401}" type="pres">
      <dgm:prSet presAssocID="{C13DD3C4-420D-4B76-AF45-5AB61514FC0D}" presName="tx1" presStyleLbl="revTx" presStyleIdx="3" presStyleCnt="5"/>
      <dgm:spPr/>
    </dgm:pt>
    <dgm:pt modelId="{AF78773F-660C-4029-8259-5F7FF4FD6DD0}" type="pres">
      <dgm:prSet presAssocID="{C13DD3C4-420D-4B76-AF45-5AB61514FC0D}" presName="vert1" presStyleCnt="0"/>
      <dgm:spPr/>
    </dgm:pt>
    <dgm:pt modelId="{8D607A38-3B39-4248-A77C-FD3B4A825387}" type="pres">
      <dgm:prSet presAssocID="{CA142C75-DE95-43EB-9265-5BF33CA74E98}" presName="thickLine" presStyleLbl="alignNode1" presStyleIdx="4" presStyleCnt="5"/>
      <dgm:spPr/>
    </dgm:pt>
    <dgm:pt modelId="{DE02C476-A2B8-41FB-8B15-2908D9D91E11}" type="pres">
      <dgm:prSet presAssocID="{CA142C75-DE95-43EB-9265-5BF33CA74E98}" presName="horz1" presStyleCnt="0"/>
      <dgm:spPr/>
    </dgm:pt>
    <dgm:pt modelId="{85148965-783D-4331-A40D-3ECB5AFD0BEE}" type="pres">
      <dgm:prSet presAssocID="{CA142C75-DE95-43EB-9265-5BF33CA74E98}" presName="tx1" presStyleLbl="revTx" presStyleIdx="4" presStyleCnt="5"/>
      <dgm:spPr/>
    </dgm:pt>
    <dgm:pt modelId="{42D18F49-5104-4BA0-94D2-419F1DE66A28}" type="pres">
      <dgm:prSet presAssocID="{CA142C75-DE95-43EB-9265-5BF33CA74E98}" presName="vert1" presStyleCnt="0"/>
      <dgm:spPr/>
    </dgm:pt>
  </dgm:ptLst>
  <dgm:cxnLst>
    <dgm:cxn modelId="{F3F8FC08-8524-4AF9-9212-D78900527547}" type="presOf" srcId="{CF48054B-EA9D-42E0-BA13-C658678E0D11}" destId="{EEFEDE72-B348-44CB-9219-35328782C47B}" srcOrd="0" destOrd="0" presId="urn:microsoft.com/office/officeart/2008/layout/LinedList"/>
    <dgm:cxn modelId="{20C9F90C-43D5-48A5-BAC7-CABB43E12CA4}" type="presOf" srcId="{CA142C75-DE95-43EB-9265-5BF33CA74E98}" destId="{85148965-783D-4331-A40D-3ECB5AFD0BEE}" srcOrd="0" destOrd="0" presId="urn:microsoft.com/office/officeart/2008/layout/LinedList"/>
    <dgm:cxn modelId="{A7376927-85B1-4380-A758-3C64C46AC1DC}" srcId="{381D7574-8331-4A87-9DFE-4ADB20A3FB5B}" destId="{CF48054B-EA9D-42E0-BA13-C658678E0D11}" srcOrd="2" destOrd="0" parTransId="{053960B2-1D06-4920-87F9-0911236D4307}" sibTransId="{ABD9AD23-A216-485E-9242-44AF0A641694}"/>
    <dgm:cxn modelId="{E792322B-0559-465C-BBEB-5748AF247856}" srcId="{381D7574-8331-4A87-9DFE-4ADB20A3FB5B}" destId="{C13DD3C4-420D-4B76-AF45-5AB61514FC0D}" srcOrd="3" destOrd="0" parTransId="{CC02DE32-0749-4C4F-B1A7-D0BF53F0659D}" sibTransId="{21DB9602-AF66-4772-961D-94620D3002FA}"/>
    <dgm:cxn modelId="{4D80D53E-3F1D-4D9A-8E34-08558D9F45D2}" srcId="{381D7574-8331-4A87-9DFE-4ADB20A3FB5B}" destId="{511F21E4-6057-4230-A2C9-6523E673E199}" srcOrd="1" destOrd="0" parTransId="{A4A0757C-8DC3-475A-83FB-EE220C01F492}" sibTransId="{C166AB9E-5992-4D4A-A5DF-3493ED62A52D}"/>
    <dgm:cxn modelId="{30C51B66-C0E3-46BF-8152-6F36D2C5ECB7}" type="presOf" srcId="{381D7574-8331-4A87-9DFE-4ADB20A3FB5B}" destId="{BBDD6A71-E363-45FC-ACB4-9545FD8A224F}" srcOrd="0" destOrd="0" presId="urn:microsoft.com/office/officeart/2008/layout/LinedList"/>
    <dgm:cxn modelId="{70441296-F202-4B97-A903-23F416D166C4}" type="presOf" srcId="{37764ED7-FEF4-4267-B69E-14CBA6C122E1}" destId="{111DA373-C3BC-473B-99F8-2213593A0DC8}" srcOrd="0" destOrd="0" presId="urn:microsoft.com/office/officeart/2008/layout/LinedList"/>
    <dgm:cxn modelId="{AD0E94A0-4953-412F-8708-58AA2C558BC0}" type="presOf" srcId="{C13DD3C4-420D-4B76-AF45-5AB61514FC0D}" destId="{9573F661-F9A4-4B62-9782-6A88416A3401}" srcOrd="0" destOrd="0" presId="urn:microsoft.com/office/officeart/2008/layout/LinedList"/>
    <dgm:cxn modelId="{01817CC4-A060-46A9-A5FE-4D53E1AA11E9}" srcId="{381D7574-8331-4A87-9DFE-4ADB20A3FB5B}" destId="{37764ED7-FEF4-4267-B69E-14CBA6C122E1}" srcOrd="0" destOrd="0" parTransId="{CFBE206C-FA41-4E45-B733-4D1A5F8A2441}" sibTransId="{8F744C41-BCF8-41FF-B976-70FA1165D241}"/>
    <dgm:cxn modelId="{6B2D1AD3-F778-4AD1-BBBD-9B9E0217BB60}" type="presOf" srcId="{511F21E4-6057-4230-A2C9-6523E673E199}" destId="{56FFABE8-B949-40C2-9337-30807006CBEA}" srcOrd="0" destOrd="0" presId="urn:microsoft.com/office/officeart/2008/layout/LinedList"/>
    <dgm:cxn modelId="{94749EFE-59D6-4605-9337-ECDFBC0253AF}" srcId="{381D7574-8331-4A87-9DFE-4ADB20A3FB5B}" destId="{CA142C75-DE95-43EB-9265-5BF33CA74E98}" srcOrd="4" destOrd="0" parTransId="{F83D84C4-9C6A-465F-9CBC-E37573551114}" sibTransId="{28C54061-07E8-43E8-8E09-8447EA3E42D2}"/>
    <dgm:cxn modelId="{32ADB1F0-F78F-4A46-AA9B-68C5155C4DD1}" type="presParOf" srcId="{BBDD6A71-E363-45FC-ACB4-9545FD8A224F}" destId="{F5795ADB-AB06-43FA-8563-36D3963CB997}" srcOrd="0" destOrd="0" presId="urn:microsoft.com/office/officeart/2008/layout/LinedList"/>
    <dgm:cxn modelId="{69ABE782-567A-4CA6-89E8-20CFC20A070C}" type="presParOf" srcId="{BBDD6A71-E363-45FC-ACB4-9545FD8A224F}" destId="{B321274A-8F96-463A-8D55-FC0BB8499086}" srcOrd="1" destOrd="0" presId="urn:microsoft.com/office/officeart/2008/layout/LinedList"/>
    <dgm:cxn modelId="{22CCA5D5-349C-458D-AED3-3F9FBF61AE04}" type="presParOf" srcId="{B321274A-8F96-463A-8D55-FC0BB8499086}" destId="{111DA373-C3BC-473B-99F8-2213593A0DC8}" srcOrd="0" destOrd="0" presId="urn:microsoft.com/office/officeart/2008/layout/LinedList"/>
    <dgm:cxn modelId="{FD011CFC-2F45-44C0-AC8D-C0DC28BCD369}" type="presParOf" srcId="{B321274A-8F96-463A-8D55-FC0BB8499086}" destId="{8E69B71D-DBA6-4E29-8E55-6480C963B698}" srcOrd="1" destOrd="0" presId="urn:microsoft.com/office/officeart/2008/layout/LinedList"/>
    <dgm:cxn modelId="{A15F760F-7834-4D38-830B-5B975C6A3173}" type="presParOf" srcId="{BBDD6A71-E363-45FC-ACB4-9545FD8A224F}" destId="{B152E3B9-4E7E-4193-B4DE-D1AEBF8168C1}" srcOrd="2" destOrd="0" presId="urn:microsoft.com/office/officeart/2008/layout/LinedList"/>
    <dgm:cxn modelId="{6BD869BE-A566-4097-BD17-CF7D99080B20}" type="presParOf" srcId="{BBDD6A71-E363-45FC-ACB4-9545FD8A224F}" destId="{6CF10380-10B5-4F1D-A7D0-6189B5F76C39}" srcOrd="3" destOrd="0" presId="urn:microsoft.com/office/officeart/2008/layout/LinedList"/>
    <dgm:cxn modelId="{55CC3536-F48C-4F38-9D81-77A483464625}" type="presParOf" srcId="{6CF10380-10B5-4F1D-A7D0-6189B5F76C39}" destId="{56FFABE8-B949-40C2-9337-30807006CBEA}" srcOrd="0" destOrd="0" presId="urn:microsoft.com/office/officeart/2008/layout/LinedList"/>
    <dgm:cxn modelId="{76D10AFF-F2A7-4000-9D79-B40B1E0203EA}" type="presParOf" srcId="{6CF10380-10B5-4F1D-A7D0-6189B5F76C39}" destId="{265905B8-A5AC-4A32-BAA0-C3A1E1F5571B}" srcOrd="1" destOrd="0" presId="urn:microsoft.com/office/officeart/2008/layout/LinedList"/>
    <dgm:cxn modelId="{300919A2-1933-4CEC-8170-4ADEC4AEA9A0}" type="presParOf" srcId="{BBDD6A71-E363-45FC-ACB4-9545FD8A224F}" destId="{02E8074F-DBA5-4704-B58D-A5E12DB0A760}" srcOrd="4" destOrd="0" presId="urn:microsoft.com/office/officeart/2008/layout/LinedList"/>
    <dgm:cxn modelId="{2FD8DBA0-C3B2-4984-992E-34F238665485}" type="presParOf" srcId="{BBDD6A71-E363-45FC-ACB4-9545FD8A224F}" destId="{32A2EA91-928F-43ED-B29A-449D339C464B}" srcOrd="5" destOrd="0" presId="urn:microsoft.com/office/officeart/2008/layout/LinedList"/>
    <dgm:cxn modelId="{1EA31DC8-B923-4AED-8A56-72E0CD2D962A}" type="presParOf" srcId="{32A2EA91-928F-43ED-B29A-449D339C464B}" destId="{EEFEDE72-B348-44CB-9219-35328782C47B}" srcOrd="0" destOrd="0" presId="urn:microsoft.com/office/officeart/2008/layout/LinedList"/>
    <dgm:cxn modelId="{5125A023-6CC9-49A8-A4D0-DC0ACCF300A2}" type="presParOf" srcId="{32A2EA91-928F-43ED-B29A-449D339C464B}" destId="{6DDB9F7E-59A2-4B92-ADA1-2FA76C0ED9B3}" srcOrd="1" destOrd="0" presId="urn:microsoft.com/office/officeart/2008/layout/LinedList"/>
    <dgm:cxn modelId="{88713CD8-E3BD-4C2B-8B26-EFD61EBC7E13}" type="presParOf" srcId="{BBDD6A71-E363-45FC-ACB4-9545FD8A224F}" destId="{421702D5-BD09-4C38-B1E0-3CEF7C3D106A}" srcOrd="6" destOrd="0" presId="urn:microsoft.com/office/officeart/2008/layout/LinedList"/>
    <dgm:cxn modelId="{CA581E32-F9C2-40D2-8C7E-06AD4E43A9CD}" type="presParOf" srcId="{BBDD6A71-E363-45FC-ACB4-9545FD8A224F}" destId="{EA1E119B-CCED-4965-BB6F-C2986202A6FC}" srcOrd="7" destOrd="0" presId="urn:microsoft.com/office/officeart/2008/layout/LinedList"/>
    <dgm:cxn modelId="{53E75670-AF5E-4324-B020-52822E409DF4}" type="presParOf" srcId="{EA1E119B-CCED-4965-BB6F-C2986202A6FC}" destId="{9573F661-F9A4-4B62-9782-6A88416A3401}" srcOrd="0" destOrd="0" presId="urn:microsoft.com/office/officeart/2008/layout/LinedList"/>
    <dgm:cxn modelId="{AFABDEFC-8F20-4974-B599-80F0E4535155}" type="presParOf" srcId="{EA1E119B-CCED-4965-BB6F-C2986202A6FC}" destId="{AF78773F-660C-4029-8259-5F7FF4FD6DD0}" srcOrd="1" destOrd="0" presId="urn:microsoft.com/office/officeart/2008/layout/LinedList"/>
    <dgm:cxn modelId="{A797BCE9-8720-4B05-ABF7-195A60BF02C0}" type="presParOf" srcId="{BBDD6A71-E363-45FC-ACB4-9545FD8A224F}" destId="{8D607A38-3B39-4248-A77C-FD3B4A825387}" srcOrd="8" destOrd="0" presId="urn:microsoft.com/office/officeart/2008/layout/LinedList"/>
    <dgm:cxn modelId="{9F525F36-5530-41AA-B74F-6E68E920D5CA}" type="presParOf" srcId="{BBDD6A71-E363-45FC-ACB4-9545FD8A224F}" destId="{DE02C476-A2B8-41FB-8B15-2908D9D91E11}" srcOrd="9" destOrd="0" presId="urn:microsoft.com/office/officeart/2008/layout/LinedList"/>
    <dgm:cxn modelId="{9964E45C-DF08-4E2A-A19C-7239EE883CFB}" type="presParOf" srcId="{DE02C476-A2B8-41FB-8B15-2908D9D91E11}" destId="{85148965-783D-4331-A40D-3ECB5AFD0BEE}" srcOrd="0" destOrd="0" presId="urn:microsoft.com/office/officeart/2008/layout/LinedList"/>
    <dgm:cxn modelId="{DDD45B8E-194E-4853-8BBF-5BFC5E2696C2}" type="presParOf" srcId="{DE02C476-A2B8-41FB-8B15-2908D9D91E11}" destId="{42D18F49-5104-4BA0-94D2-419F1DE66A2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A4DD3-950F-494D-B2D6-A42935A970A3}">
      <dsp:nvSpPr>
        <dsp:cNvPr id="0" name=""/>
        <dsp:cNvSpPr/>
      </dsp:nvSpPr>
      <dsp:spPr>
        <a:xfrm>
          <a:off x="969734" y="97822"/>
          <a:ext cx="1263989" cy="126398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80B269-E183-4D27-A2C7-BDEBD503B8E4}">
      <dsp:nvSpPr>
        <dsp:cNvPr id="0" name=""/>
        <dsp:cNvSpPr/>
      </dsp:nvSpPr>
      <dsp:spPr>
        <a:xfrm>
          <a:off x="1239109" y="367197"/>
          <a:ext cx="725240" cy="725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1D80B-59C0-4E4F-91E6-8E807347FF30}">
      <dsp:nvSpPr>
        <dsp:cNvPr id="0" name=""/>
        <dsp:cNvSpPr/>
      </dsp:nvSpPr>
      <dsp:spPr>
        <a:xfrm>
          <a:off x="565672" y="1755514"/>
          <a:ext cx="20721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dirty="0"/>
            <a:t>Introduction to AI</a:t>
          </a:r>
        </a:p>
      </dsp:txBody>
      <dsp:txXfrm>
        <a:off x="565672" y="1755514"/>
        <a:ext cx="2072114" cy="720000"/>
      </dsp:txXfrm>
    </dsp:sp>
    <dsp:sp modelId="{4132DA47-20AB-4434-8AC2-8F0080A30A08}">
      <dsp:nvSpPr>
        <dsp:cNvPr id="0" name=""/>
        <dsp:cNvSpPr/>
      </dsp:nvSpPr>
      <dsp:spPr>
        <a:xfrm>
          <a:off x="3404469" y="97822"/>
          <a:ext cx="1263989" cy="126398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84109-BD24-4307-A19F-804458A7D3B2}">
      <dsp:nvSpPr>
        <dsp:cNvPr id="0" name=""/>
        <dsp:cNvSpPr/>
      </dsp:nvSpPr>
      <dsp:spPr>
        <a:xfrm>
          <a:off x="3673844" y="367197"/>
          <a:ext cx="725240" cy="725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3DB44B-1A53-4426-8292-7B5E651518EC}">
      <dsp:nvSpPr>
        <dsp:cNvPr id="0" name=""/>
        <dsp:cNvSpPr/>
      </dsp:nvSpPr>
      <dsp:spPr>
        <a:xfrm>
          <a:off x="3000407" y="1755514"/>
          <a:ext cx="20721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dirty="0"/>
            <a:t>Current Applications of AI in Ophthalmology</a:t>
          </a:r>
        </a:p>
      </dsp:txBody>
      <dsp:txXfrm>
        <a:off x="3000407" y="1755514"/>
        <a:ext cx="2072114" cy="720000"/>
      </dsp:txXfrm>
    </dsp:sp>
    <dsp:sp modelId="{1B4B6D1B-7D2E-453A-95F3-E45CA7ADE33F}">
      <dsp:nvSpPr>
        <dsp:cNvPr id="0" name=""/>
        <dsp:cNvSpPr/>
      </dsp:nvSpPr>
      <dsp:spPr>
        <a:xfrm>
          <a:off x="5839203" y="97822"/>
          <a:ext cx="1263989" cy="126398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BCA6FF-5772-4A8F-A332-955172E66FEA}">
      <dsp:nvSpPr>
        <dsp:cNvPr id="0" name=""/>
        <dsp:cNvSpPr/>
      </dsp:nvSpPr>
      <dsp:spPr>
        <a:xfrm>
          <a:off x="6108578" y="367197"/>
          <a:ext cx="725240" cy="725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FD110-399D-4DB9-AEC1-B6EB6DD7D6C1}">
      <dsp:nvSpPr>
        <dsp:cNvPr id="0" name=""/>
        <dsp:cNvSpPr/>
      </dsp:nvSpPr>
      <dsp:spPr>
        <a:xfrm>
          <a:off x="5435141" y="1755514"/>
          <a:ext cx="20721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dirty="0"/>
            <a:t>CHALLENGES</a:t>
          </a:r>
        </a:p>
      </dsp:txBody>
      <dsp:txXfrm>
        <a:off x="5435141" y="1755514"/>
        <a:ext cx="2072114" cy="720000"/>
      </dsp:txXfrm>
    </dsp:sp>
    <dsp:sp modelId="{F1A0400E-0CD5-4AA1-BBB0-88E678DEC802}">
      <dsp:nvSpPr>
        <dsp:cNvPr id="0" name=""/>
        <dsp:cNvSpPr/>
      </dsp:nvSpPr>
      <dsp:spPr>
        <a:xfrm>
          <a:off x="8273938" y="97822"/>
          <a:ext cx="1263989" cy="126398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48F4E-9DDA-492B-9BA3-5EDCFE760C8A}">
      <dsp:nvSpPr>
        <dsp:cNvPr id="0" name=""/>
        <dsp:cNvSpPr/>
      </dsp:nvSpPr>
      <dsp:spPr>
        <a:xfrm>
          <a:off x="8543313" y="367197"/>
          <a:ext cx="725240" cy="7252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772F3-2BEF-4BDD-AE18-9B450B0D1B85}">
      <dsp:nvSpPr>
        <dsp:cNvPr id="0" name=""/>
        <dsp:cNvSpPr/>
      </dsp:nvSpPr>
      <dsp:spPr>
        <a:xfrm>
          <a:off x="7869876" y="1755514"/>
          <a:ext cx="20721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dirty="0"/>
            <a:t>Future </a:t>
          </a:r>
        </a:p>
        <a:p>
          <a:pPr marL="0" lvl="0" indent="0" algn="ctr" defTabSz="666750">
            <a:lnSpc>
              <a:spcPct val="90000"/>
            </a:lnSpc>
            <a:spcBef>
              <a:spcPct val="0"/>
            </a:spcBef>
            <a:spcAft>
              <a:spcPct val="35000"/>
            </a:spcAft>
            <a:buNone/>
            <a:defRPr cap="all"/>
          </a:pPr>
          <a:r>
            <a:rPr lang="en-US" sz="1500" b="1" kern="1200" dirty="0"/>
            <a:t>directions</a:t>
          </a:r>
        </a:p>
      </dsp:txBody>
      <dsp:txXfrm>
        <a:off x="7869876" y="1755514"/>
        <a:ext cx="2072114"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45A93-422E-444C-89EC-18CC71C7FABB}">
      <dsp:nvSpPr>
        <dsp:cNvPr id="0" name=""/>
        <dsp:cNvSpPr/>
      </dsp:nvSpPr>
      <dsp:spPr>
        <a:xfrm>
          <a:off x="0" y="1805"/>
          <a:ext cx="10515600" cy="91531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D3AA20-15F5-4E96-91D0-9A92715FB3BC}">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6ECD64-245E-4F24-B6FB-316832629D7F}">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Patient Privacy: Safeguarding sensitive data.</a:t>
          </a:r>
        </a:p>
      </dsp:txBody>
      <dsp:txXfrm>
        <a:off x="1057183" y="1805"/>
        <a:ext cx="9458416" cy="915310"/>
      </dsp:txXfrm>
    </dsp:sp>
    <dsp:sp modelId="{9CA8FD06-A72F-4119-BBC8-DE999223CE96}">
      <dsp:nvSpPr>
        <dsp:cNvPr id="0" name=""/>
        <dsp:cNvSpPr/>
      </dsp:nvSpPr>
      <dsp:spPr>
        <a:xfrm>
          <a:off x="0" y="1145944"/>
          <a:ext cx="10515600" cy="91531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EF0A8-E072-4766-9876-8F8452A8648E}">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A51A3F-62BE-4BBD-AE11-B51D63969C8C}">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Bias and Fairness: Ensuring equitable AI outcomes.</a:t>
          </a:r>
        </a:p>
      </dsp:txBody>
      <dsp:txXfrm>
        <a:off x="1057183" y="1145944"/>
        <a:ext cx="9458416" cy="915310"/>
      </dsp:txXfrm>
    </dsp:sp>
    <dsp:sp modelId="{7A123E2D-6779-4BB9-85D8-B29C4E951405}">
      <dsp:nvSpPr>
        <dsp:cNvPr id="0" name=""/>
        <dsp:cNvSpPr/>
      </dsp:nvSpPr>
      <dsp:spPr>
        <a:xfrm>
          <a:off x="0" y="2290082"/>
          <a:ext cx="10515600" cy="91531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2BCE01-D077-4F7B-8CF2-6AE524DE149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4070CD-9747-462C-B53A-DBA3701B71E6}">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Accountability: Defining responsibility in AI-driven decisions.</a:t>
          </a:r>
        </a:p>
      </dsp:txBody>
      <dsp:txXfrm>
        <a:off x="1057183" y="2290082"/>
        <a:ext cx="9458416" cy="915310"/>
      </dsp:txXfrm>
    </dsp:sp>
    <dsp:sp modelId="{F0F1DDF1-0A06-48ED-B49A-B2AE22C76B37}">
      <dsp:nvSpPr>
        <dsp:cNvPr id="0" name=""/>
        <dsp:cNvSpPr/>
      </dsp:nvSpPr>
      <dsp:spPr>
        <a:xfrm>
          <a:off x="0" y="3434221"/>
          <a:ext cx="10515600" cy="91531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0E27F-60B0-4C7D-A105-C3BB116816F0}">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CC3AF-EE97-4036-AE73-E6365E787E7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Informed Consent: Transparent communication with patients about AI use.</a:t>
          </a:r>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1C77E-DF9C-4C7B-9E38-04CCD5E5C3FA}">
      <dsp:nvSpPr>
        <dsp:cNvPr id="0" name=""/>
        <dsp:cNvSpPr/>
      </dsp:nvSpPr>
      <dsp:spPr>
        <a:xfrm>
          <a:off x="2364931" y="346452"/>
          <a:ext cx="2631820" cy="2631820"/>
        </a:xfrm>
        <a:prstGeom prst="pieWedg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3135773" y="1117294"/>
        <a:ext cx="1860978" cy="1860978"/>
      </dsp:txXfrm>
    </dsp:sp>
    <dsp:sp modelId="{5AFBD265-B6FF-4396-9722-2E7C5B5E4553}">
      <dsp:nvSpPr>
        <dsp:cNvPr id="0" name=""/>
        <dsp:cNvSpPr/>
      </dsp:nvSpPr>
      <dsp:spPr>
        <a:xfrm rot="5400000">
          <a:off x="5118314" y="346452"/>
          <a:ext cx="2631820" cy="2631820"/>
        </a:xfrm>
        <a:prstGeom prst="pieWedg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5400000">
        <a:off x="5118314" y="1117294"/>
        <a:ext cx="1860978" cy="1860978"/>
      </dsp:txXfrm>
    </dsp:sp>
    <dsp:sp modelId="{7F41F8DF-A6AB-4736-9E88-4D51EBE37267}">
      <dsp:nvSpPr>
        <dsp:cNvPr id="0" name=""/>
        <dsp:cNvSpPr/>
      </dsp:nvSpPr>
      <dsp:spPr>
        <a:xfrm rot="10800000">
          <a:off x="5118314" y="3099834"/>
          <a:ext cx="2631820" cy="2631820"/>
        </a:xfrm>
        <a:prstGeom prst="pieWedg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10800000">
        <a:off x="5118314" y="3099834"/>
        <a:ext cx="1860978" cy="1860978"/>
      </dsp:txXfrm>
    </dsp:sp>
    <dsp:sp modelId="{151F420E-86EA-4B57-A741-55B15B564130}">
      <dsp:nvSpPr>
        <dsp:cNvPr id="0" name=""/>
        <dsp:cNvSpPr/>
      </dsp:nvSpPr>
      <dsp:spPr>
        <a:xfrm rot="16200000">
          <a:off x="2364931" y="3099834"/>
          <a:ext cx="2631820" cy="2631820"/>
        </a:xfrm>
        <a:prstGeom prst="pieWedg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5400000">
        <a:off x="3135773" y="3099834"/>
        <a:ext cx="1860978" cy="1860978"/>
      </dsp:txXfrm>
    </dsp:sp>
    <dsp:sp modelId="{55907E5F-3167-4C53-99CB-7A601DA71686}">
      <dsp:nvSpPr>
        <dsp:cNvPr id="0" name=""/>
        <dsp:cNvSpPr/>
      </dsp:nvSpPr>
      <dsp:spPr>
        <a:xfrm>
          <a:off x="4603194" y="2492023"/>
          <a:ext cx="908676" cy="790153"/>
        </a:xfrm>
        <a:prstGeom prst="circularArrow">
          <a:avLst/>
        </a:prstGeom>
        <a:noFill/>
        <a:ln>
          <a:noFill/>
        </a:ln>
        <a:effectLst/>
      </dsp:spPr>
      <dsp:style>
        <a:lnRef idx="0">
          <a:scrgbClr r="0" g="0" b="0"/>
        </a:lnRef>
        <a:fillRef idx="3">
          <a:scrgbClr r="0" g="0" b="0"/>
        </a:fillRef>
        <a:effectRef idx="2">
          <a:scrgbClr r="0" g="0" b="0"/>
        </a:effectRef>
        <a:fontRef idx="minor"/>
      </dsp:style>
    </dsp:sp>
    <dsp:sp modelId="{96D017F6-6885-4C6F-817A-626238322497}">
      <dsp:nvSpPr>
        <dsp:cNvPr id="0" name=""/>
        <dsp:cNvSpPr/>
      </dsp:nvSpPr>
      <dsp:spPr>
        <a:xfrm rot="10800000">
          <a:off x="4603194" y="2795929"/>
          <a:ext cx="908676" cy="790153"/>
        </a:xfrm>
        <a:prstGeom prst="circularArrow">
          <a:avLst/>
        </a:prstGeom>
        <a:noFill/>
        <a:ln>
          <a:noFill/>
        </a:ln>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E757A-2739-4138-B691-54675870D551}">
      <dsp:nvSpPr>
        <dsp:cNvPr id="0" name=""/>
        <dsp:cNvSpPr/>
      </dsp:nvSpPr>
      <dsp:spPr>
        <a:xfrm>
          <a:off x="4817572" y="0"/>
          <a:ext cx="4283303" cy="176275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511175" lvl="1" indent="0" algn="r" defTabSz="889000">
            <a:lnSpc>
              <a:spcPct val="90000"/>
            </a:lnSpc>
            <a:spcBef>
              <a:spcPct val="0"/>
            </a:spcBef>
            <a:spcAft>
              <a:spcPct val="15000"/>
            </a:spcAft>
            <a:buNone/>
          </a:pPr>
          <a:r>
            <a:rPr lang="en-US" sz="2000" kern="1200" dirty="0"/>
            <a:t>Need for Referral</a:t>
          </a:r>
        </a:p>
        <a:p>
          <a:pPr marL="511175" lvl="1" indent="0" algn="r" defTabSz="889000">
            <a:lnSpc>
              <a:spcPct val="90000"/>
            </a:lnSpc>
            <a:spcBef>
              <a:spcPct val="0"/>
            </a:spcBef>
            <a:spcAft>
              <a:spcPct val="15000"/>
            </a:spcAft>
            <a:buNone/>
          </a:pPr>
          <a:r>
            <a:rPr lang="en-US" sz="2000" kern="1200" dirty="0"/>
            <a:t>Diagnosis</a:t>
          </a:r>
        </a:p>
        <a:p>
          <a:pPr marL="511175" lvl="1" indent="0" algn="r" defTabSz="889000">
            <a:lnSpc>
              <a:spcPct val="90000"/>
            </a:lnSpc>
            <a:spcBef>
              <a:spcPct val="0"/>
            </a:spcBef>
            <a:spcAft>
              <a:spcPct val="15000"/>
            </a:spcAft>
            <a:buNone/>
          </a:pPr>
          <a:r>
            <a:rPr lang="en-US" sz="2000" kern="1200" dirty="0"/>
            <a:t>Disease severity</a:t>
          </a:r>
        </a:p>
        <a:p>
          <a:pPr marL="511175" lvl="1" indent="0" algn="l" defTabSz="889000">
            <a:lnSpc>
              <a:spcPct val="90000"/>
            </a:lnSpc>
            <a:spcBef>
              <a:spcPct val="0"/>
            </a:spcBef>
            <a:spcAft>
              <a:spcPct val="15000"/>
            </a:spcAft>
            <a:buChar char="•"/>
          </a:pPr>
          <a:endParaRPr lang="en-US" sz="2000" kern="1200" dirty="0"/>
        </a:p>
      </dsp:txBody>
      <dsp:txXfrm>
        <a:off x="6141285" y="38722"/>
        <a:ext cx="2920868" cy="1244621"/>
      </dsp:txXfrm>
    </dsp:sp>
    <dsp:sp modelId="{63A56AA1-46A8-475E-B6E7-4450E15BC3B3}">
      <dsp:nvSpPr>
        <dsp:cNvPr id="0" name=""/>
        <dsp:cNvSpPr/>
      </dsp:nvSpPr>
      <dsp:spPr>
        <a:xfrm>
          <a:off x="377637" y="0"/>
          <a:ext cx="4283303" cy="1762753"/>
        </a:xfrm>
        <a:prstGeom prst="roundRect">
          <a:avLst>
            <a:gd name="adj" fmla="val 1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None/>
          </a:pPr>
          <a:endParaRPr lang="en-US" sz="2000" kern="1200" dirty="0"/>
        </a:p>
      </dsp:txBody>
      <dsp:txXfrm>
        <a:off x="416359" y="38722"/>
        <a:ext cx="2920868" cy="1244621"/>
      </dsp:txXfrm>
    </dsp:sp>
    <dsp:sp modelId="{0C41C77E-DF9C-4C7B-9E38-04CCD5E5C3FA}">
      <dsp:nvSpPr>
        <dsp:cNvPr id="0" name=""/>
        <dsp:cNvSpPr/>
      </dsp:nvSpPr>
      <dsp:spPr>
        <a:xfrm>
          <a:off x="2298944" y="313990"/>
          <a:ext cx="2385225" cy="2385225"/>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2997560" y="1012606"/>
        <a:ext cx="1686609" cy="1686609"/>
      </dsp:txXfrm>
    </dsp:sp>
    <dsp:sp modelId="{5AFBD265-B6FF-4396-9722-2E7C5B5E4553}">
      <dsp:nvSpPr>
        <dsp:cNvPr id="0" name=""/>
        <dsp:cNvSpPr/>
      </dsp:nvSpPr>
      <dsp:spPr>
        <a:xfrm rot="5400000">
          <a:off x="4794342" y="313990"/>
          <a:ext cx="2385225" cy="2385225"/>
        </a:xfrm>
        <a:prstGeom prst="pieWedg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5400000">
        <a:off x="4794342" y="1012606"/>
        <a:ext cx="1686609" cy="1686609"/>
      </dsp:txXfrm>
    </dsp:sp>
    <dsp:sp modelId="{7F41F8DF-A6AB-4736-9E88-4D51EBE37267}">
      <dsp:nvSpPr>
        <dsp:cNvPr id="0" name=""/>
        <dsp:cNvSpPr/>
      </dsp:nvSpPr>
      <dsp:spPr>
        <a:xfrm rot="10800000">
          <a:off x="4794342" y="2809388"/>
          <a:ext cx="2385225" cy="2385225"/>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10800000">
        <a:off x="4794342" y="2809388"/>
        <a:ext cx="1686609" cy="1686609"/>
      </dsp:txXfrm>
    </dsp:sp>
    <dsp:sp modelId="{151F420E-86EA-4B57-A741-55B15B564130}">
      <dsp:nvSpPr>
        <dsp:cNvPr id="0" name=""/>
        <dsp:cNvSpPr/>
      </dsp:nvSpPr>
      <dsp:spPr>
        <a:xfrm rot="16200000">
          <a:off x="2298944" y="2809388"/>
          <a:ext cx="2385225" cy="2385225"/>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sp>
    <dsp:sp modelId="{55907E5F-3167-4C53-99CB-7A601DA71686}">
      <dsp:nvSpPr>
        <dsp:cNvPr id="0" name=""/>
        <dsp:cNvSpPr/>
      </dsp:nvSpPr>
      <dsp:spPr>
        <a:xfrm>
          <a:off x="4327488" y="2258528"/>
          <a:ext cx="823536" cy="716118"/>
        </a:xfrm>
        <a:prstGeom prst="circularArrow">
          <a:avLst/>
        </a:prstGeom>
        <a:noFill/>
        <a:ln>
          <a:noFill/>
        </a:ln>
        <a:effectLst/>
      </dsp:spPr>
      <dsp:style>
        <a:lnRef idx="0">
          <a:scrgbClr r="0" g="0" b="0"/>
        </a:lnRef>
        <a:fillRef idx="3">
          <a:scrgbClr r="0" g="0" b="0"/>
        </a:fillRef>
        <a:effectRef idx="2">
          <a:scrgbClr r="0" g="0" b="0"/>
        </a:effectRef>
        <a:fontRef idx="minor"/>
      </dsp:style>
    </dsp:sp>
    <dsp:sp modelId="{96D017F6-6885-4C6F-817A-626238322497}">
      <dsp:nvSpPr>
        <dsp:cNvPr id="0" name=""/>
        <dsp:cNvSpPr/>
      </dsp:nvSpPr>
      <dsp:spPr>
        <a:xfrm rot="10800000">
          <a:off x="4327488" y="2533958"/>
          <a:ext cx="823536" cy="716118"/>
        </a:xfrm>
        <a:prstGeom prst="circularArrow">
          <a:avLst/>
        </a:prstGeom>
        <a:noFill/>
        <a:ln>
          <a:noFill/>
        </a:ln>
        <a:effectLst/>
      </dsp:spPr>
      <dsp:style>
        <a:lnRef idx="0">
          <a:scrgbClr r="0" g="0" b="0"/>
        </a:lnRef>
        <a:fillRef idx="3">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56AA1-46A8-475E-B6E7-4450E15BC3B3}">
      <dsp:nvSpPr>
        <dsp:cNvPr id="0" name=""/>
        <dsp:cNvSpPr/>
      </dsp:nvSpPr>
      <dsp:spPr>
        <a:xfrm>
          <a:off x="389598" y="0"/>
          <a:ext cx="4493674" cy="184932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None/>
          </a:pPr>
          <a:r>
            <a:rPr lang="en-US" sz="2000" kern="1200" dirty="0"/>
            <a:t>Retinal Layers</a:t>
          </a:r>
        </a:p>
        <a:p>
          <a:pPr marL="228600" lvl="1" indent="-228600" algn="l" defTabSz="889000">
            <a:lnSpc>
              <a:spcPct val="90000"/>
            </a:lnSpc>
            <a:spcBef>
              <a:spcPct val="0"/>
            </a:spcBef>
            <a:spcAft>
              <a:spcPct val="15000"/>
            </a:spcAft>
            <a:buNone/>
          </a:pPr>
          <a:r>
            <a:rPr lang="en-US" sz="2000" kern="1200" dirty="0"/>
            <a:t>Retinal Vessels</a:t>
          </a:r>
        </a:p>
        <a:p>
          <a:pPr marL="228600" lvl="1" indent="-228600" algn="l" defTabSz="889000">
            <a:lnSpc>
              <a:spcPct val="90000"/>
            </a:lnSpc>
            <a:spcBef>
              <a:spcPct val="0"/>
            </a:spcBef>
            <a:spcAft>
              <a:spcPct val="15000"/>
            </a:spcAft>
            <a:buNone/>
          </a:pPr>
          <a:r>
            <a:rPr lang="en-US" sz="2000" kern="1200" dirty="0"/>
            <a:t>Pathology</a:t>
          </a:r>
        </a:p>
      </dsp:txBody>
      <dsp:txXfrm>
        <a:off x="430222" y="40624"/>
        <a:ext cx="3064324" cy="1305749"/>
      </dsp:txXfrm>
    </dsp:sp>
    <dsp:sp modelId="{0C41C77E-DF9C-4C7B-9E38-04CCD5E5C3FA}">
      <dsp:nvSpPr>
        <dsp:cNvPr id="0" name=""/>
        <dsp:cNvSpPr/>
      </dsp:nvSpPr>
      <dsp:spPr>
        <a:xfrm>
          <a:off x="2388982" y="329411"/>
          <a:ext cx="2502374" cy="2502374"/>
        </a:xfrm>
        <a:prstGeom prst="pieWedg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3121910" y="1062339"/>
        <a:ext cx="1769446" cy="1769446"/>
      </dsp:txXfrm>
    </dsp:sp>
    <dsp:sp modelId="{5AFBD265-B6FF-4396-9722-2E7C5B5E4553}">
      <dsp:nvSpPr>
        <dsp:cNvPr id="0" name=""/>
        <dsp:cNvSpPr/>
      </dsp:nvSpPr>
      <dsp:spPr>
        <a:xfrm rot="5400000">
          <a:off x="5006940" y="329411"/>
          <a:ext cx="2502374" cy="2502374"/>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5400000">
        <a:off x="5006940" y="1062339"/>
        <a:ext cx="1769446" cy="1769446"/>
      </dsp:txXfrm>
    </dsp:sp>
    <dsp:sp modelId="{7F41F8DF-A6AB-4736-9E88-4D51EBE37267}">
      <dsp:nvSpPr>
        <dsp:cNvPr id="0" name=""/>
        <dsp:cNvSpPr/>
      </dsp:nvSpPr>
      <dsp:spPr>
        <a:xfrm rot="10800000">
          <a:off x="5006940" y="2947369"/>
          <a:ext cx="2502374" cy="2502374"/>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sp>
    <dsp:sp modelId="{151F420E-86EA-4B57-A741-55B15B564130}">
      <dsp:nvSpPr>
        <dsp:cNvPr id="0" name=""/>
        <dsp:cNvSpPr/>
      </dsp:nvSpPr>
      <dsp:spPr>
        <a:xfrm rot="16200000">
          <a:off x="2388982" y="2947369"/>
          <a:ext cx="2502374" cy="2502374"/>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sp>
    <dsp:sp modelId="{55907E5F-3167-4C53-99CB-7A601DA71686}">
      <dsp:nvSpPr>
        <dsp:cNvPr id="0" name=""/>
        <dsp:cNvSpPr/>
      </dsp:nvSpPr>
      <dsp:spPr>
        <a:xfrm>
          <a:off x="4517156" y="2369453"/>
          <a:ext cx="863983" cy="751290"/>
        </a:xfrm>
        <a:prstGeom prst="circularArrow">
          <a:avLst/>
        </a:prstGeom>
        <a:noFill/>
        <a:ln>
          <a:noFill/>
        </a:ln>
        <a:effectLst/>
      </dsp:spPr>
      <dsp:style>
        <a:lnRef idx="0">
          <a:scrgbClr r="0" g="0" b="0"/>
        </a:lnRef>
        <a:fillRef idx="3">
          <a:scrgbClr r="0" g="0" b="0"/>
        </a:fillRef>
        <a:effectRef idx="2">
          <a:scrgbClr r="0" g="0" b="0"/>
        </a:effectRef>
        <a:fontRef idx="minor"/>
      </dsp:style>
    </dsp:sp>
    <dsp:sp modelId="{96D017F6-6885-4C6F-817A-626238322497}">
      <dsp:nvSpPr>
        <dsp:cNvPr id="0" name=""/>
        <dsp:cNvSpPr/>
      </dsp:nvSpPr>
      <dsp:spPr>
        <a:xfrm rot="10800000">
          <a:off x="4517156" y="2658411"/>
          <a:ext cx="863983" cy="751290"/>
        </a:xfrm>
        <a:prstGeom prst="circularArrow">
          <a:avLst/>
        </a:prstGeom>
        <a:noFill/>
        <a:ln>
          <a:noFill/>
        </a:ln>
        <a:effectLst/>
      </dsp:spPr>
      <dsp:style>
        <a:lnRef idx="0">
          <a:scrgbClr r="0" g="0" b="0"/>
        </a:lnRef>
        <a:fillRef idx="3">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3878D-2DAE-4945-9302-A2DA7C430C83}">
      <dsp:nvSpPr>
        <dsp:cNvPr id="0" name=""/>
        <dsp:cNvSpPr/>
      </dsp:nvSpPr>
      <dsp:spPr>
        <a:xfrm>
          <a:off x="196837" y="3745851"/>
          <a:ext cx="4283303" cy="1762753"/>
        </a:xfrm>
        <a:prstGeom prst="roundRect">
          <a:avLst>
            <a:gd name="adj" fmla="val 10000"/>
          </a:avLst>
        </a:prstGeom>
        <a:solidFill>
          <a:schemeClr val="lt1">
            <a:alpha val="90000"/>
            <a:hueOff val="0"/>
            <a:satOff val="0"/>
            <a:lumOff val="0"/>
            <a:alphaOff val="0"/>
          </a:schemeClr>
        </a:solidFill>
        <a:ln w="6350" cap="flat" cmpd="sng" algn="ctr">
          <a:solidFill>
            <a:srgbClr val="0070C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None/>
          </a:pPr>
          <a:r>
            <a:rPr lang="en-US" sz="2000" kern="1200" dirty="0"/>
            <a:t>Response to treatment</a:t>
          </a:r>
        </a:p>
        <a:p>
          <a:pPr marL="228600" lvl="1" indent="-228600" algn="l" defTabSz="889000">
            <a:lnSpc>
              <a:spcPct val="90000"/>
            </a:lnSpc>
            <a:spcBef>
              <a:spcPct val="0"/>
            </a:spcBef>
            <a:spcAft>
              <a:spcPct val="15000"/>
            </a:spcAft>
            <a:buNone/>
          </a:pPr>
          <a:r>
            <a:rPr lang="en-US" sz="2000" kern="1200" dirty="0"/>
            <a:t>Disease progression</a:t>
          </a:r>
        </a:p>
        <a:p>
          <a:pPr marL="228600" lvl="1" indent="-228600" algn="l" defTabSz="889000">
            <a:lnSpc>
              <a:spcPct val="90000"/>
            </a:lnSpc>
            <a:spcBef>
              <a:spcPct val="0"/>
            </a:spcBef>
            <a:spcAft>
              <a:spcPct val="15000"/>
            </a:spcAft>
            <a:buNone/>
          </a:pPr>
          <a:endParaRPr lang="en-US" sz="2000" kern="1200" dirty="0"/>
        </a:p>
      </dsp:txBody>
      <dsp:txXfrm>
        <a:off x="235559" y="4225261"/>
        <a:ext cx="2920868" cy="1244621"/>
      </dsp:txXfrm>
    </dsp:sp>
    <dsp:sp modelId="{9C2E757A-2739-4138-B691-54675870D551}">
      <dsp:nvSpPr>
        <dsp:cNvPr id="0" name=""/>
        <dsp:cNvSpPr/>
      </dsp:nvSpPr>
      <dsp:spPr>
        <a:xfrm>
          <a:off x="4817572" y="0"/>
          <a:ext cx="4283303" cy="1762753"/>
        </a:xfrm>
        <a:prstGeom prst="roundRect">
          <a:avLst>
            <a:gd name="adj" fmla="val 1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511175" lvl="1" indent="0" algn="r" defTabSz="889000">
            <a:lnSpc>
              <a:spcPct val="90000"/>
            </a:lnSpc>
            <a:spcBef>
              <a:spcPct val="0"/>
            </a:spcBef>
            <a:spcAft>
              <a:spcPct val="15000"/>
            </a:spcAft>
            <a:buNone/>
          </a:pPr>
          <a:endParaRPr lang="en-US" sz="2000" kern="1200" dirty="0"/>
        </a:p>
        <a:p>
          <a:pPr marL="511175" lvl="1" indent="0" algn="l" defTabSz="889000">
            <a:lnSpc>
              <a:spcPct val="90000"/>
            </a:lnSpc>
            <a:spcBef>
              <a:spcPct val="0"/>
            </a:spcBef>
            <a:spcAft>
              <a:spcPct val="15000"/>
            </a:spcAft>
            <a:buChar char="•"/>
          </a:pPr>
          <a:endParaRPr lang="en-US" sz="2000" kern="1200" dirty="0"/>
        </a:p>
      </dsp:txBody>
      <dsp:txXfrm>
        <a:off x="6141285" y="38722"/>
        <a:ext cx="2920868" cy="1244621"/>
      </dsp:txXfrm>
    </dsp:sp>
    <dsp:sp modelId="{63A56AA1-46A8-475E-B6E7-4450E15BC3B3}">
      <dsp:nvSpPr>
        <dsp:cNvPr id="0" name=""/>
        <dsp:cNvSpPr/>
      </dsp:nvSpPr>
      <dsp:spPr>
        <a:xfrm>
          <a:off x="377637" y="0"/>
          <a:ext cx="4283303" cy="1762753"/>
        </a:xfrm>
        <a:prstGeom prst="roundRect">
          <a:avLst>
            <a:gd name="adj" fmla="val 1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None/>
          </a:pPr>
          <a:endParaRPr lang="en-US" sz="2000" kern="1200" dirty="0"/>
        </a:p>
      </dsp:txBody>
      <dsp:txXfrm>
        <a:off x="416359" y="38722"/>
        <a:ext cx="2920868" cy="1244621"/>
      </dsp:txXfrm>
    </dsp:sp>
    <dsp:sp modelId="{0C41C77E-DF9C-4C7B-9E38-04CCD5E5C3FA}">
      <dsp:nvSpPr>
        <dsp:cNvPr id="0" name=""/>
        <dsp:cNvSpPr/>
      </dsp:nvSpPr>
      <dsp:spPr>
        <a:xfrm>
          <a:off x="2298944" y="313990"/>
          <a:ext cx="2385225" cy="2385225"/>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2997560" y="1012606"/>
        <a:ext cx="1686609" cy="1686609"/>
      </dsp:txXfrm>
    </dsp:sp>
    <dsp:sp modelId="{5AFBD265-B6FF-4396-9722-2E7C5B5E4553}">
      <dsp:nvSpPr>
        <dsp:cNvPr id="0" name=""/>
        <dsp:cNvSpPr/>
      </dsp:nvSpPr>
      <dsp:spPr>
        <a:xfrm rot="5400000">
          <a:off x="4794342" y="313990"/>
          <a:ext cx="2385225" cy="2385225"/>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5400000">
        <a:off x="4794342" y="1012606"/>
        <a:ext cx="1686609" cy="1686609"/>
      </dsp:txXfrm>
    </dsp:sp>
    <dsp:sp modelId="{7F41F8DF-A6AB-4736-9E88-4D51EBE37267}">
      <dsp:nvSpPr>
        <dsp:cNvPr id="0" name=""/>
        <dsp:cNvSpPr/>
      </dsp:nvSpPr>
      <dsp:spPr>
        <a:xfrm rot="10800000">
          <a:off x="4794342" y="2809388"/>
          <a:ext cx="2385225" cy="2385225"/>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10800000">
        <a:off x="4794342" y="2809388"/>
        <a:ext cx="1686609" cy="1686609"/>
      </dsp:txXfrm>
    </dsp:sp>
    <dsp:sp modelId="{151F420E-86EA-4B57-A741-55B15B564130}">
      <dsp:nvSpPr>
        <dsp:cNvPr id="0" name=""/>
        <dsp:cNvSpPr/>
      </dsp:nvSpPr>
      <dsp:spPr>
        <a:xfrm rot="16200000">
          <a:off x="2298944" y="2809388"/>
          <a:ext cx="2385225" cy="2385225"/>
        </a:xfrm>
        <a:prstGeom prst="pieWedg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5400000">
        <a:off x="2997560" y="2809388"/>
        <a:ext cx="1686609" cy="1686609"/>
      </dsp:txXfrm>
    </dsp:sp>
    <dsp:sp modelId="{55907E5F-3167-4C53-99CB-7A601DA71686}">
      <dsp:nvSpPr>
        <dsp:cNvPr id="0" name=""/>
        <dsp:cNvSpPr/>
      </dsp:nvSpPr>
      <dsp:spPr>
        <a:xfrm>
          <a:off x="4327488" y="2258528"/>
          <a:ext cx="823536" cy="716118"/>
        </a:xfrm>
        <a:prstGeom prst="circularArrow">
          <a:avLst/>
        </a:prstGeom>
        <a:noFill/>
        <a:ln>
          <a:noFill/>
        </a:ln>
        <a:effectLst/>
      </dsp:spPr>
      <dsp:style>
        <a:lnRef idx="0">
          <a:scrgbClr r="0" g="0" b="0"/>
        </a:lnRef>
        <a:fillRef idx="3">
          <a:scrgbClr r="0" g="0" b="0"/>
        </a:fillRef>
        <a:effectRef idx="2">
          <a:scrgbClr r="0" g="0" b="0"/>
        </a:effectRef>
        <a:fontRef idx="minor"/>
      </dsp:style>
    </dsp:sp>
    <dsp:sp modelId="{96D017F6-6885-4C6F-817A-626238322497}">
      <dsp:nvSpPr>
        <dsp:cNvPr id="0" name=""/>
        <dsp:cNvSpPr/>
      </dsp:nvSpPr>
      <dsp:spPr>
        <a:xfrm rot="10800000">
          <a:off x="4327488" y="2533958"/>
          <a:ext cx="823536" cy="716118"/>
        </a:xfrm>
        <a:prstGeom prst="circularArrow">
          <a:avLst/>
        </a:prstGeom>
        <a:noFill/>
        <a:ln>
          <a:noFill/>
        </a:ln>
        <a:effectLst/>
      </dsp:spPr>
      <dsp:style>
        <a:lnRef idx="0">
          <a:scrgbClr r="0" g="0" b="0"/>
        </a:lnRef>
        <a:fillRef idx="3">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494D0-DC59-48D8-B9D2-CCFF92BA5E0E}">
      <dsp:nvSpPr>
        <dsp:cNvPr id="0" name=""/>
        <dsp:cNvSpPr/>
      </dsp:nvSpPr>
      <dsp:spPr>
        <a:xfrm>
          <a:off x="5195209" y="3745851"/>
          <a:ext cx="4283303" cy="1762753"/>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173038" lvl="1" indent="0" algn="r" defTabSz="889000">
            <a:lnSpc>
              <a:spcPct val="90000"/>
            </a:lnSpc>
            <a:spcBef>
              <a:spcPct val="0"/>
            </a:spcBef>
            <a:spcAft>
              <a:spcPct val="15000"/>
            </a:spcAft>
            <a:buNone/>
          </a:pPr>
          <a:r>
            <a:rPr lang="en-US" sz="2000" kern="1200" dirty="0"/>
            <a:t> Shadow compensation</a:t>
          </a:r>
        </a:p>
        <a:p>
          <a:pPr marL="0" lvl="1" indent="0" algn="r" defTabSz="889000">
            <a:lnSpc>
              <a:spcPct val="90000"/>
            </a:lnSpc>
            <a:spcBef>
              <a:spcPct val="0"/>
            </a:spcBef>
            <a:spcAft>
              <a:spcPct val="15000"/>
            </a:spcAft>
            <a:buNone/>
          </a:pPr>
          <a:r>
            <a:rPr lang="en-US" sz="2000" kern="1200" dirty="0"/>
            <a:t>New Image Generation</a:t>
          </a:r>
        </a:p>
      </dsp:txBody>
      <dsp:txXfrm>
        <a:off x="6518922" y="4225261"/>
        <a:ext cx="2920868" cy="1244621"/>
      </dsp:txXfrm>
    </dsp:sp>
    <dsp:sp modelId="{4373878D-2DAE-4945-9302-A2DA7C430C83}">
      <dsp:nvSpPr>
        <dsp:cNvPr id="0" name=""/>
        <dsp:cNvSpPr/>
      </dsp:nvSpPr>
      <dsp:spPr>
        <a:xfrm>
          <a:off x="377637" y="3745851"/>
          <a:ext cx="4283303" cy="1762753"/>
        </a:xfrm>
        <a:prstGeom prst="roundRect">
          <a:avLst>
            <a:gd name="adj" fmla="val 1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None/>
          </a:pPr>
          <a:endParaRPr lang="en-US" sz="2000" kern="1200" dirty="0"/>
        </a:p>
        <a:p>
          <a:pPr marL="228600" lvl="1" indent="-228600" algn="l" defTabSz="889000">
            <a:lnSpc>
              <a:spcPct val="90000"/>
            </a:lnSpc>
            <a:spcBef>
              <a:spcPct val="0"/>
            </a:spcBef>
            <a:spcAft>
              <a:spcPct val="15000"/>
            </a:spcAft>
            <a:buNone/>
          </a:pPr>
          <a:endParaRPr lang="en-US" sz="2000" kern="1200" dirty="0"/>
        </a:p>
      </dsp:txBody>
      <dsp:txXfrm>
        <a:off x="416359" y="4225261"/>
        <a:ext cx="2920868" cy="1244621"/>
      </dsp:txXfrm>
    </dsp:sp>
    <dsp:sp modelId="{9C2E757A-2739-4138-B691-54675870D551}">
      <dsp:nvSpPr>
        <dsp:cNvPr id="0" name=""/>
        <dsp:cNvSpPr/>
      </dsp:nvSpPr>
      <dsp:spPr>
        <a:xfrm>
          <a:off x="4817572" y="0"/>
          <a:ext cx="4283303" cy="1762753"/>
        </a:xfrm>
        <a:prstGeom prst="roundRect">
          <a:avLst>
            <a:gd name="adj" fmla="val 1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511175" lvl="1" indent="0" algn="r" defTabSz="889000">
            <a:lnSpc>
              <a:spcPct val="90000"/>
            </a:lnSpc>
            <a:spcBef>
              <a:spcPct val="0"/>
            </a:spcBef>
            <a:spcAft>
              <a:spcPct val="15000"/>
            </a:spcAft>
            <a:buNone/>
          </a:pPr>
          <a:endParaRPr lang="en-US" sz="2000" kern="1200" dirty="0"/>
        </a:p>
        <a:p>
          <a:pPr marL="511175" lvl="1" indent="0" algn="l" defTabSz="889000">
            <a:lnSpc>
              <a:spcPct val="90000"/>
            </a:lnSpc>
            <a:spcBef>
              <a:spcPct val="0"/>
            </a:spcBef>
            <a:spcAft>
              <a:spcPct val="15000"/>
            </a:spcAft>
            <a:buChar char="•"/>
          </a:pPr>
          <a:endParaRPr lang="en-US" sz="2000" kern="1200" dirty="0"/>
        </a:p>
      </dsp:txBody>
      <dsp:txXfrm>
        <a:off x="6141285" y="38722"/>
        <a:ext cx="2920868" cy="1244621"/>
      </dsp:txXfrm>
    </dsp:sp>
    <dsp:sp modelId="{63A56AA1-46A8-475E-B6E7-4450E15BC3B3}">
      <dsp:nvSpPr>
        <dsp:cNvPr id="0" name=""/>
        <dsp:cNvSpPr/>
      </dsp:nvSpPr>
      <dsp:spPr>
        <a:xfrm>
          <a:off x="377637" y="0"/>
          <a:ext cx="4283303" cy="1762753"/>
        </a:xfrm>
        <a:prstGeom prst="roundRect">
          <a:avLst>
            <a:gd name="adj" fmla="val 1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None/>
          </a:pPr>
          <a:endParaRPr lang="en-US" sz="2000" kern="1200" dirty="0"/>
        </a:p>
      </dsp:txBody>
      <dsp:txXfrm>
        <a:off x="416359" y="38722"/>
        <a:ext cx="2920868" cy="1244621"/>
      </dsp:txXfrm>
    </dsp:sp>
    <dsp:sp modelId="{0C41C77E-DF9C-4C7B-9E38-04CCD5E5C3FA}">
      <dsp:nvSpPr>
        <dsp:cNvPr id="0" name=""/>
        <dsp:cNvSpPr/>
      </dsp:nvSpPr>
      <dsp:spPr>
        <a:xfrm>
          <a:off x="2298944" y="313990"/>
          <a:ext cx="2385225" cy="2385225"/>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2997560" y="1012606"/>
        <a:ext cx="1686609" cy="1686609"/>
      </dsp:txXfrm>
    </dsp:sp>
    <dsp:sp modelId="{5AFBD265-B6FF-4396-9722-2E7C5B5E4553}">
      <dsp:nvSpPr>
        <dsp:cNvPr id="0" name=""/>
        <dsp:cNvSpPr/>
      </dsp:nvSpPr>
      <dsp:spPr>
        <a:xfrm rot="5400000">
          <a:off x="4794342" y="313990"/>
          <a:ext cx="2385225" cy="2385225"/>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5400000">
        <a:off x="4794342" y="1012606"/>
        <a:ext cx="1686609" cy="1686609"/>
      </dsp:txXfrm>
    </dsp:sp>
    <dsp:sp modelId="{7F41F8DF-A6AB-4736-9E88-4D51EBE37267}">
      <dsp:nvSpPr>
        <dsp:cNvPr id="0" name=""/>
        <dsp:cNvSpPr/>
      </dsp:nvSpPr>
      <dsp:spPr>
        <a:xfrm rot="10800000">
          <a:off x="4794342" y="2809388"/>
          <a:ext cx="2385225" cy="2385225"/>
        </a:xfrm>
        <a:prstGeom prst="pieWedg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10800000">
        <a:off x="4794342" y="2809388"/>
        <a:ext cx="1686609" cy="1686609"/>
      </dsp:txXfrm>
    </dsp:sp>
    <dsp:sp modelId="{151F420E-86EA-4B57-A741-55B15B564130}">
      <dsp:nvSpPr>
        <dsp:cNvPr id="0" name=""/>
        <dsp:cNvSpPr/>
      </dsp:nvSpPr>
      <dsp:spPr>
        <a:xfrm rot="16200000">
          <a:off x="2298944" y="2809388"/>
          <a:ext cx="2385225" cy="2385225"/>
        </a:xfrm>
        <a:prstGeom prst="pieWedg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5400000">
        <a:off x="2997560" y="2809388"/>
        <a:ext cx="1686609" cy="1686609"/>
      </dsp:txXfrm>
    </dsp:sp>
    <dsp:sp modelId="{55907E5F-3167-4C53-99CB-7A601DA71686}">
      <dsp:nvSpPr>
        <dsp:cNvPr id="0" name=""/>
        <dsp:cNvSpPr/>
      </dsp:nvSpPr>
      <dsp:spPr>
        <a:xfrm>
          <a:off x="4327488" y="2258528"/>
          <a:ext cx="823536" cy="716118"/>
        </a:xfrm>
        <a:prstGeom prst="circularArrow">
          <a:avLst/>
        </a:prstGeom>
        <a:noFill/>
        <a:ln>
          <a:noFill/>
        </a:ln>
        <a:effectLst/>
      </dsp:spPr>
      <dsp:style>
        <a:lnRef idx="0">
          <a:scrgbClr r="0" g="0" b="0"/>
        </a:lnRef>
        <a:fillRef idx="3">
          <a:scrgbClr r="0" g="0" b="0"/>
        </a:fillRef>
        <a:effectRef idx="2">
          <a:scrgbClr r="0" g="0" b="0"/>
        </a:effectRef>
        <a:fontRef idx="minor"/>
      </dsp:style>
    </dsp:sp>
    <dsp:sp modelId="{96D017F6-6885-4C6F-817A-626238322497}">
      <dsp:nvSpPr>
        <dsp:cNvPr id="0" name=""/>
        <dsp:cNvSpPr/>
      </dsp:nvSpPr>
      <dsp:spPr>
        <a:xfrm rot="10800000">
          <a:off x="4327488" y="2533958"/>
          <a:ext cx="823536" cy="716118"/>
        </a:xfrm>
        <a:prstGeom prst="circularArrow">
          <a:avLst/>
        </a:prstGeom>
        <a:noFill/>
        <a:ln>
          <a:noFill/>
        </a:ln>
        <a:effectLst/>
      </dsp:spPr>
      <dsp:style>
        <a:lnRef idx="0">
          <a:scrgbClr r="0" g="0" b="0"/>
        </a:lnRef>
        <a:fillRef idx="3">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8B315-4EC3-4021-A2BE-503A22D1BA6A}">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C670E-0157-4102-A65F-DB82BCC86B02}">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0F6518-DB51-4703-8CD3-BA9252304260}">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b="1" kern="1200"/>
            <a:t>Handling Large Datasets: </a:t>
          </a:r>
          <a:r>
            <a:rPr lang="en-US" sz="2200" kern="1200"/>
            <a:t>Efficient data processing and storage.</a:t>
          </a:r>
        </a:p>
      </dsp:txBody>
      <dsp:txXfrm>
        <a:off x="1339618" y="2288"/>
        <a:ext cx="5024605" cy="1159843"/>
      </dsp:txXfrm>
    </dsp:sp>
    <dsp:sp modelId="{5E117F5B-DE60-4A94-A449-AF345EDBB195}">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F501E4-549C-44A6-BC54-B38261EF08A9}">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58A5E-3CEE-4A33-BDAC-6237070955F9}">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b="1" kern="1200" dirty="0"/>
            <a:t>Retinal Imaging Analysis: </a:t>
          </a:r>
          <a:r>
            <a:rPr lang="en-US" sz="2200" kern="1200" dirty="0"/>
            <a:t>Advanced image recognition and segmentation.</a:t>
          </a:r>
        </a:p>
      </dsp:txBody>
      <dsp:txXfrm>
        <a:off x="1339618" y="1452092"/>
        <a:ext cx="5024605" cy="1159843"/>
      </dsp:txXfrm>
    </dsp:sp>
    <dsp:sp modelId="{365E3E90-821F-43F9-BE85-44E5AAC98222}">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16D150-F88C-45C8-ACFF-AE2084B29548}">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56AE9-A8BB-44CE-A7DF-A003432CCB2F}">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b="1" kern="1200"/>
            <a:t>Genetic Data Integration: </a:t>
          </a:r>
          <a:r>
            <a:rPr lang="en-US" sz="2200" kern="1200"/>
            <a:t>Combining genetic information with clinical data.</a:t>
          </a:r>
        </a:p>
      </dsp:txBody>
      <dsp:txXfrm>
        <a:off x="1339618" y="2901896"/>
        <a:ext cx="5024605" cy="1159843"/>
      </dsp:txXfrm>
    </dsp:sp>
    <dsp:sp modelId="{8863632F-050F-4F6A-A306-3EBA786B2346}">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3374FE-92E3-4FC2-8C75-F2F7776C9B9A}">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4FD061-0667-4A2B-8E4B-8A886F431F44}">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b="1" kern="1200"/>
            <a:t>Improved Data Quality: </a:t>
          </a:r>
          <a:r>
            <a:rPr lang="en-US" sz="2200" kern="1200"/>
            <a:t>Reducing errors and enhancing accuracy.</a:t>
          </a:r>
        </a:p>
      </dsp:txBody>
      <dsp:txXfrm>
        <a:off x="1339618" y="4351700"/>
        <a:ext cx="5024605" cy="11598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7A607-7581-4AFC-B08C-362ED43A5AC2}">
      <dsp:nvSpPr>
        <dsp:cNvPr id="0" name=""/>
        <dsp:cNvSpPr/>
      </dsp:nvSpPr>
      <dsp:spPr>
        <a:xfrm>
          <a:off x="0" y="267690"/>
          <a:ext cx="6900512" cy="118755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a:t>Objective Evaluation</a:t>
          </a:r>
          <a:r>
            <a:rPr lang="en-US" sz="2900" kern="1200"/>
            <a:t>: Reducing inter-observer variability.</a:t>
          </a:r>
        </a:p>
      </dsp:txBody>
      <dsp:txXfrm>
        <a:off x="57971" y="325661"/>
        <a:ext cx="6784570" cy="1071608"/>
      </dsp:txXfrm>
    </dsp:sp>
    <dsp:sp modelId="{0915C991-D4B8-47C5-9CCC-8272C0E71877}">
      <dsp:nvSpPr>
        <dsp:cNvPr id="0" name=""/>
        <dsp:cNvSpPr/>
      </dsp:nvSpPr>
      <dsp:spPr>
        <a:xfrm>
          <a:off x="0" y="1538760"/>
          <a:ext cx="6900512" cy="118755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Continuous Monitoring</a:t>
          </a:r>
          <a:r>
            <a:rPr lang="en-US" sz="2900" kern="1200" dirty="0"/>
            <a:t>: Wearables and AI-powered apps for real-time tracking.</a:t>
          </a:r>
        </a:p>
      </dsp:txBody>
      <dsp:txXfrm>
        <a:off x="57971" y="1596731"/>
        <a:ext cx="6784570" cy="1071608"/>
      </dsp:txXfrm>
    </dsp:sp>
    <dsp:sp modelId="{488D9D0F-12D9-4116-816C-6B2D9B50D23E}">
      <dsp:nvSpPr>
        <dsp:cNvPr id="0" name=""/>
        <dsp:cNvSpPr/>
      </dsp:nvSpPr>
      <dsp:spPr>
        <a:xfrm>
          <a:off x="0" y="2809830"/>
          <a:ext cx="6900512" cy="118755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a:t>Predictive Analytics</a:t>
          </a:r>
          <a:r>
            <a:rPr lang="en-US" sz="2900" kern="1200"/>
            <a:t>: Forecasting disease progression and complications.</a:t>
          </a:r>
        </a:p>
      </dsp:txBody>
      <dsp:txXfrm>
        <a:off x="57971" y="2867801"/>
        <a:ext cx="6784570" cy="1071608"/>
      </dsp:txXfrm>
    </dsp:sp>
    <dsp:sp modelId="{55B5DD5A-4308-4AF7-8763-42AA07210E99}">
      <dsp:nvSpPr>
        <dsp:cNvPr id="0" name=""/>
        <dsp:cNvSpPr/>
      </dsp:nvSpPr>
      <dsp:spPr>
        <a:xfrm>
          <a:off x="0" y="4080900"/>
          <a:ext cx="6900512" cy="118755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a:t>Personalized Follow-Up Care</a:t>
          </a:r>
          <a:r>
            <a:rPr lang="en-US" sz="2900" kern="1200"/>
            <a:t>: Tailored patient plans based on AI insights.</a:t>
          </a:r>
        </a:p>
      </dsp:txBody>
      <dsp:txXfrm>
        <a:off x="57971" y="4138871"/>
        <a:ext cx="6784570" cy="10716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95ADB-AB06-43FA-8563-36D3963CB997}">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DA373-C3BC-473B-99F8-2213593A0DC8}">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Diverse Data Collection: Strategies to gather inclusive datasets.</a:t>
          </a:r>
        </a:p>
      </dsp:txBody>
      <dsp:txXfrm>
        <a:off x="0" y="675"/>
        <a:ext cx="6900512" cy="1106957"/>
      </dsp:txXfrm>
    </dsp:sp>
    <dsp:sp modelId="{B152E3B9-4E7E-4193-B4DE-D1AEBF8168C1}">
      <dsp:nvSpPr>
        <dsp:cNvPr id="0" name=""/>
        <dsp:cNvSpPr/>
      </dsp:nvSpPr>
      <dsp:spPr>
        <a:xfrm>
          <a:off x="0" y="1107633"/>
          <a:ext cx="6900512" cy="0"/>
        </a:xfrm>
        <a:prstGeom prst="line">
          <a:avLst/>
        </a:prstGeom>
        <a:solidFill>
          <a:schemeClr val="accent2">
            <a:hueOff val="-374197"/>
            <a:satOff val="-169"/>
            <a:lumOff val="1764"/>
            <a:alphaOff val="0"/>
          </a:schemeClr>
        </a:solidFill>
        <a:ln w="12700" cap="flat" cmpd="sng" algn="ctr">
          <a:solidFill>
            <a:schemeClr val="accent2">
              <a:hueOff val="-374197"/>
              <a:satOff val="-169"/>
              <a:lumOff val="17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FABE8-B949-40C2-9337-30807006CBEA}">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Enhancing Transparency: Developing explainable AI models.</a:t>
          </a:r>
        </a:p>
      </dsp:txBody>
      <dsp:txXfrm>
        <a:off x="0" y="1107633"/>
        <a:ext cx="6900512" cy="1106957"/>
      </dsp:txXfrm>
    </dsp:sp>
    <dsp:sp modelId="{02E8074F-DBA5-4704-B58D-A5E12DB0A760}">
      <dsp:nvSpPr>
        <dsp:cNvPr id="0" name=""/>
        <dsp:cNvSpPr/>
      </dsp:nvSpPr>
      <dsp:spPr>
        <a:xfrm>
          <a:off x="0" y="2214591"/>
          <a:ext cx="6900512" cy="0"/>
        </a:xfrm>
        <a:prstGeom prst="line">
          <a:avLst/>
        </a:prstGeom>
        <a:solidFill>
          <a:schemeClr val="accent2">
            <a:hueOff val="-748393"/>
            <a:satOff val="-337"/>
            <a:lumOff val="3529"/>
            <a:alphaOff val="0"/>
          </a:schemeClr>
        </a:solidFill>
        <a:ln w="12700" cap="flat" cmpd="sng" algn="ctr">
          <a:solidFill>
            <a:schemeClr val="accent2">
              <a:hueOff val="-748393"/>
              <a:satOff val="-337"/>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FEDE72-B348-44CB-9219-35328782C47B}">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Regulatory Compliance: Adhering to guidelines and standards.</a:t>
          </a:r>
        </a:p>
      </dsp:txBody>
      <dsp:txXfrm>
        <a:off x="0" y="2214591"/>
        <a:ext cx="6900512" cy="1106957"/>
      </dsp:txXfrm>
    </dsp:sp>
    <dsp:sp modelId="{421702D5-BD09-4C38-B1E0-3CEF7C3D106A}">
      <dsp:nvSpPr>
        <dsp:cNvPr id="0" name=""/>
        <dsp:cNvSpPr/>
      </dsp:nvSpPr>
      <dsp:spPr>
        <a:xfrm>
          <a:off x="0" y="3321549"/>
          <a:ext cx="6900512" cy="0"/>
        </a:xfrm>
        <a:prstGeom prst="line">
          <a:avLst/>
        </a:prstGeom>
        <a:solidFill>
          <a:schemeClr val="accent2">
            <a:hueOff val="-1122590"/>
            <a:satOff val="-506"/>
            <a:lumOff val="5293"/>
            <a:alphaOff val="0"/>
          </a:schemeClr>
        </a:solidFill>
        <a:ln w="12700" cap="flat" cmpd="sng" algn="ctr">
          <a:solidFill>
            <a:schemeClr val="accent2">
              <a:hueOff val="-1122590"/>
              <a:satOff val="-506"/>
              <a:lumOff val="52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73F661-F9A4-4B62-9782-6A88416A3401}">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Cost-Effective Solutions: Affordable AI implementations for smaller clinics.</a:t>
          </a:r>
        </a:p>
      </dsp:txBody>
      <dsp:txXfrm>
        <a:off x="0" y="3321549"/>
        <a:ext cx="6900512" cy="1106957"/>
      </dsp:txXfrm>
    </dsp:sp>
    <dsp:sp modelId="{8D607A38-3B39-4248-A77C-FD3B4A825387}">
      <dsp:nvSpPr>
        <dsp:cNvPr id="0" name=""/>
        <dsp:cNvSpPr/>
      </dsp:nvSpPr>
      <dsp:spPr>
        <a:xfrm>
          <a:off x="0" y="4428507"/>
          <a:ext cx="6900512" cy="0"/>
        </a:xfrm>
        <a:prstGeom prst="line">
          <a:avLst/>
        </a:prstGeom>
        <a:solidFill>
          <a:schemeClr val="accent2">
            <a:hueOff val="-1496786"/>
            <a:satOff val="-674"/>
            <a:lumOff val="7057"/>
            <a:alphaOff val="0"/>
          </a:schemeClr>
        </a:solidFill>
        <a:ln w="12700" cap="flat" cmpd="sng" algn="ctr">
          <a:solidFill>
            <a:schemeClr val="accent2">
              <a:hueOff val="-1496786"/>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148965-783D-4331-A40D-3ECB5AFD0BEE}">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Training and Education: Equipping healthcare providers with AI knowledge.</a:t>
          </a:r>
        </a:p>
      </dsp:txBody>
      <dsp:txXfrm>
        <a:off x="0" y="4428507"/>
        <a:ext cx="6900512" cy="110695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AEEF5-6FE4-CB49-BCE6-18E49CEDF7F8}" type="datetimeFigureOut">
              <a:rPr lang="en-US" smtClean="0"/>
              <a:t>10/1/24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DF43B-66DE-ED41-B3A7-AFF36173C3FF}" type="slidenum">
              <a:rPr lang="en-US" smtClean="0"/>
              <a:t>‹#›</a:t>
            </a:fld>
            <a:endParaRPr lang="en-US"/>
          </a:p>
        </p:txBody>
      </p:sp>
    </p:spTree>
    <p:extLst>
      <p:ext uri="{BB962C8B-B14F-4D97-AF65-F5344CB8AC3E}">
        <p14:creationId xmlns:p14="http://schemas.microsoft.com/office/powerpoint/2010/main" val="747946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generally requires 4 steps with manual feature extraction, whereas deep learning can identify labels independently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DF43B-66DE-ED41-B3A7-AFF36173C3F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2549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a:t>
            </a:r>
            <a:r>
              <a:rPr lang="en-US" dirty="0" err="1"/>
              <a:t>CorneaNet</a:t>
            </a:r>
            <a:r>
              <a:rPr lang="en-US" dirty="0"/>
              <a:t> automatically segments cornea OCT images with high accuracy. Segmentation of healthy and </a:t>
            </a:r>
            <a:r>
              <a:rPr lang="en-US" dirty="0" err="1"/>
              <a:t>keratoconic</a:t>
            </a:r>
            <a:r>
              <a:rPr lang="en-US" dirty="0"/>
              <a:t> corneas using the </a:t>
            </a:r>
            <a:r>
              <a:rPr lang="en-US" dirty="0" err="1"/>
              <a:t>Matlab</a:t>
            </a:r>
            <a:r>
              <a:rPr lang="en-US" dirty="0"/>
              <a:t> algorithm and </a:t>
            </a:r>
            <a:r>
              <a:rPr lang="en-US" dirty="0" err="1"/>
              <a:t>CorneaNet</a:t>
            </a:r>
            <a:r>
              <a:rPr lang="en-US" dirty="0"/>
              <a:t>. </a:t>
            </a:r>
            <a:r>
              <a:rPr lang="en-US" dirty="0" err="1"/>
              <a:t>Keratoconic</a:t>
            </a:r>
            <a:r>
              <a:rPr lang="en-US" dirty="0"/>
              <a:t> corneas exhibit usually at least one layer with non-uniform thickness. Scale bar: 250 </a:t>
            </a:r>
            <a:r>
              <a:rPr lang="el-GR" i="1" dirty="0"/>
              <a:t>μ</a:t>
            </a:r>
            <a:r>
              <a:rPr lang="en-US" dirty="0"/>
              <a:t>m</a:t>
            </a:r>
          </a:p>
          <a:p>
            <a:endParaRPr lang="en-US" dirty="0"/>
          </a:p>
        </p:txBody>
      </p:sp>
      <p:sp>
        <p:nvSpPr>
          <p:cNvPr id="4" name="Slide Number Placeholder 3"/>
          <p:cNvSpPr>
            <a:spLocks noGrp="1"/>
          </p:cNvSpPr>
          <p:nvPr>
            <p:ph type="sldNum" sz="quarter" idx="5"/>
          </p:nvPr>
        </p:nvSpPr>
        <p:spPr/>
        <p:txBody>
          <a:bodyPr/>
          <a:lstStyle/>
          <a:p>
            <a:fld id="{2B1DF43B-66DE-ED41-B3A7-AFF36173C3FF}" type="slidenum">
              <a:rPr lang="en-US" smtClean="0"/>
              <a:t>20</a:t>
            </a:fld>
            <a:endParaRPr lang="en-US"/>
          </a:p>
        </p:txBody>
      </p:sp>
    </p:spTree>
    <p:extLst>
      <p:ext uri="{BB962C8B-B14F-4D97-AF65-F5344CB8AC3E}">
        <p14:creationId xmlns:p14="http://schemas.microsoft.com/office/powerpoint/2010/main" val="10215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receive inputs such as imaging data and identify outputs such as presence or absence of retinal disease</a:t>
            </a:r>
          </a:p>
        </p:txBody>
      </p:sp>
      <p:sp>
        <p:nvSpPr>
          <p:cNvPr id="4" name="Slide Number Placeholder 3"/>
          <p:cNvSpPr>
            <a:spLocks noGrp="1"/>
          </p:cNvSpPr>
          <p:nvPr>
            <p:ph type="sldNum" sz="quarter" idx="5"/>
          </p:nvPr>
        </p:nvSpPr>
        <p:spPr/>
        <p:txBody>
          <a:bodyPr/>
          <a:lstStyle/>
          <a:p>
            <a:fld id="{2B1DF43B-66DE-ED41-B3A7-AFF36173C3FF}" type="slidenum">
              <a:rPr lang="en-US" smtClean="0"/>
              <a:t>21</a:t>
            </a:fld>
            <a:endParaRPr lang="en-US"/>
          </a:p>
        </p:txBody>
      </p:sp>
    </p:spTree>
    <p:extLst>
      <p:ext uri="{BB962C8B-B14F-4D97-AF65-F5344CB8AC3E}">
        <p14:creationId xmlns:p14="http://schemas.microsoft.com/office/powerpoint/2010/main" val="224574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receive inputs such as imaging data and identify outputs such as presence or absence of retinal disease</a:t>
            </a:r>
          </a:p>
        </p:txBody>
      </p:sp>
      <p:sp>
        <p:nvSpPr>
          <p:cNvPr id="4" name="Slide Number Placeholder 3"/>
          <p:cNvSpPr>
            <a:spLocks noGrp="1"/>
          </p:cNvSpPr>
          <p:nvPr>
            <p:ph type="sldNum" sz="quarter" idx="5"/>
          </p:nvPr>
        </p:nvSpPr>
        <p:spPr/>
        <p:txBody>
          <a:bodyPr/>
          <a:lstStyle/>
          <a:p>
            <a:fld id="{2B1DF43B-66DE-ED41-B3A7-AFF36173C3FF}" type="slidenum">
              <a:rPr lang="en-US" smtClean="0"/>
              <a:t>22</a:t>
            </a:fld>
            <a:endParaRPr lang="en-US"/>
          </a:p>
        </p:txBody>
      </p:sp>
    </p:spTree>
    <p:extLst>
      <p:ext uri="{BB962C8B-B14F-4D97-AF65-F5344CB8AC3E}">
        <p14:creationId xmlns:p14="http://schemas.microsoft.com/office/powerpoint/2010/main" val="4253214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receive inputs such as imaging data and identify outputs such as presence or absence of retinal disease</a:t>
            </a:r>
          </a:p>
        </p:txBody>
      </p:sp>
      <p:sp>
        <p:nvSpPr>
          <p:cNvPr id="4" name="Slide Number Placeholder 3"/>
          <p:cNvSpPr>
            <a:spLocks noGrp="1"/>
          </p:cNvSpPr>
          <p:nvPr>
            <p:ph type="sldNum" sz="quarter" idx="5"/>
          </p:nvPr>
        </p:nvSpPr>
        <p:spPr/>
        <p:txBody>
          <a:bodyPr/>
          <a:lstStyle/>
          <a:p>
            <a:fld id="{2B1DF43B-66DE-ED41-B3A7-AFF36173C3FF}" type="slidenum">
              <a:rPr lang="en-US" smtClean="0"/>
              <a:t>23</a:t>
            </a:fld>
            <a:endParaRPr lang="en-US"/>
          </a:p>
        </p:txBody>
      </p:sp>
    </p:spTree>
    <p:extLst>
      <p:ext uri="{BB962C8B-B14F-4D97-AF65-F5344CB8AC3E}">
        <p14:creationId xmlns:p14="http://schemas.microsoft.com/office/powerpoint/2010/main" val="1364752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map using integrated gradient method</a:t>
            </a:r>
          </a:p>
          <a:p>
            <a:r>
              <a:rPr lang="en-US" dirty="0"/>
              <a:t>Positive cases of referable DR – the green </a:t>
            </a:r>
            <a:r>
              <a:rPr lang="en-US" dirty="0" err="1"/>
              <a:t>coloured</a:t>
            </a:r>
            <a:r>
              <a:rPr lang="en-US" dirty="0"/>
              <a:t> areas in the retinal fundus images show the contribution to the artificial intelligence model's assignment of the predicted referable diabetic retinopathy diagnosis. The images show fibrovascular proliferation associated with hard exudate located close to fovea region</a:t>
            </a:r>
          </a:p>
          <a:p>
            <a:r>
              <a:rPr lang="en-US" dirty="0"/>
              <a:t>A) Moderate DR, changes around macula</a:t>
            </a:r>
          </a:p>
          <a:p>
            <a:r>
              <a:rPr lang="en-US" dirty="0"/>
              <a:t>B) </a:t>
            </a:r>
            <a:r>
              <a:rPr lang="en-US" dirty="0" err="1"/>
              <a:t>ahard</a:t>
            </a:r>
            <a:r>
              <a:rPr lang="en-US" dirty="0"/>
              <a:t> exudate and hemorrhage</a:t>
            </a:r>
          </a:p>
          <a:p>
            <a:r>
              <a:rPr lang="en-US" dirty="0"/>
              <a:t>C) The modifications flagged in green are sometimes missed by retinal specialists and ophthalmologists due to poor image quality and heat map </a:t>
            </a:r>
            <a:r>
              <a:rPr lang="en-US" dirty="0" err="1"/>
              <a:t>visualisation</a:t>
            </a:r>
            <a:r>
              <a:rPr lang="en-US" dirty="0"/>
              <a:t> can aid in making a diagnosis. The resolution of the fundus overlay (512 × 512 pixels) produced by the model is slightly smaller than the original image resolution, due to the down-sampling effect during the pre-processing phase.</a:t>
            </a:r>
          </a:p>
          <a:p>
            <a:endParaRPr lang="en-US" dirty="0"/>
          </a:p>
        </p:txBody>
      </p:sp>
      <p:sp>
        <p:nvSpPr>
          <p:cNvPr id="4" name="Slide Number Placeholder 3"/>
          <p:cNvSpPr>
            <a:spLocks noGrp="1"/>
          </p:cNvSpPr>
          <p:nvPr>
            <p:ph type="sldNum" sz="quarter" idx="5"/>
          </p:nvPr>
        </p:nvSpPr>
        <p:spPr/>
        <p:txBody>
          <a:bodyPr/>
          <a:lstStyle/>
          <a:p>
            <a:fld id="{2B1DF43B-66DE-ED41-B3A7-AFF36173C3FF}" type="slidenum">
              <a:rPr lang="en-US" smtClean="0"/>
              <a:t>24</a:t>
            </a:fld>
            <a:endParaRPr lang="en-US"/>
          </a:p>
        </p:txBody>
      </p:sp>
    </p:spTree>
    <p:extLst>
      <p:ext uri="{BB962C8B-B14F-4D97-AF65-F5344CB8AC3E}">
        <p14:creationId xmlns:p14="http://schemas.microsoft.com/office/powerpoint/2010/main" val="203087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receive inputs such as imaging data and identify outputs such as presence or absence of retinal disease</a:t>
            </a:r>
          </a:p>
        </p:txBody>
      </p:sp>
      <p:sp>
        <p:nvSpPr>
          <p:cNvPr id="4" name="Slide Number Placeholder 3"/>
          <p:cNvSpPr>
            <a:spLocks noGrp="1"/>
          </p:cNvSpPr>
          <p:nvPr>
            <p:ph type="sldNum" sz="quarter" idx="5"/>
          </p:nvPr>
        </p:nvSpPr>
        <p:spPr/>
        <p:txBody>
          <a:bodyPr/>
          <a:lstStyle/>
          <a:p>
            <a:fld id="{2B1DF43B-66DE-ED41-B3A7-AFF36173C3FF}" type="slidenum">
              <a:rPr lang="en-US" smtClean="0"/>
              <a:t>25</a:t>
            </a:fld>
            <a:endParaRPr lang="en-US"/>
          </a:p>
        </p:txBody>
      </p:sp>
    </p:spTree>
    <p:extLst>
      <p:ext uri="{BB962C8B-B14F-4D97-AF65-F5344CB8AC3E}">
        <p14:creationId xmlns:p14="http://schemas.microsoft.com/office/powerpoint/2010/main" val="1687635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receive inputs such as imaging data and identify outputs such as presence or absence of retinal disease</a:t>
            </a:r>
          </a:p>
        </p:txBody>
      </p:sp>
      <p:sp>
        <p:nvSpPr>
          <p:cNvPr id="4" name="Slide Number Placeholder 3"/>
          <p:cNvSpPr>
            <a:spLocks noGrp="1"/>
          </p:cNvSpPr>
          <p:nvPr>
            <p:ph type="sldNum" sz="quarter" idx="5"/>
          </p:nvPr>
        </p:nvSpPr>
        <p:spPr/>
        <p:txBody>
          <a:bodyPr/>
          <a:lstStyle/>
          <a:p>
            <a:fld id="{2B1DF43B-66DE-ED41-B3A7-AFF36173C3FF}" type="slidenum">
              <a:rPr lang="en-US" smtClean="0"/>
              <a:t>26</a:t>
            </a:fld>
            <a:endParaRPr lang="en-US"/>
          </a:p>
        </p:txBody>
      </p:sp>
    </p:spTree>
    <p:extLst>
      <p:ext uri="{BB962C8B-B14F-4D97-AF65-F5344CB8AC3E}">
        <p14:creationId xmlns:p14="http://schemas.microsoft.com/office/powerpoint/2010/main" val="2930661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highlight>
                  <a:srgbClr val="D9EAD3"/>
                </a:highlight>
                <a:latin typeface="Times New Roman" panose="02020603050405020304" pitchFamily="18" charset="0"/>
              </a:rPr>
              <a:t>Segmentation is the partitioning of an image into multiple segments defined by a set of pixels. It has been proven to be a reliable biomarker for a number of diseases, but is a labor-intensive task if done manually. AI has improved workflow and accuracy in segmentation.</a:t>
            </a:r>
            <a:endParaRPr lang="en-US" sz="1200" b="0" i="0" u="none" strike="noStrike" dirty="0">
              <a:solidFill>
                <a:srgbClr val="000000"/>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6631BB9-F493-C242-A532-960AF9D18949}" type="slidenum">
              <a:rPr lang="en-US" smtClean="0"/>
              <a:t>27</a:t>
            </a:fld>
            <a:endParaRPr lang="en-US"/>
          </a:p>
        </p:txBody>
      </p:sp>
    </p:spTree>
    <p:extLst>
      <p:ext uri="{BB962C8B-B14F-4D97-AF65-F5344CB8AC3E}">
        <p14:creationId xmlns:p14="http://schemas.microsoft.com/office/powerpoint/2010/main" val="2646975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11553234651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11553234651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362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receive inputs such as imaging data and identify outputs such as presence or absence of retinal disease</a:t>
            </a:r>
          </a:p>
        </p:txBody>
      </p:sp>
      <p:sp>
        <p:nvSpPr>
          <p:cNvPr id="4" name="Slide Number Placeholder 3"/>
          <p:cNvSpPr>
            <a:spLocks noGrp="1"/>
          </p:cNvSpPr>
          <p:nvPr>
            <p:ph type="sldNum" sz="quarter" idx="5"/>
          </p:nvPr>
        </p:nvSpPr>
        <p:spPr/>
        <p:txBody>
          <a:bodyPr/>
          <a:lstStyle/>
          <a:p>
            <a:fld id="{2B1DF43B-66DE-ED41-B3A7-AFF36173C3FF}" type="slidenum">
              <a:rPr lang="en-US" smtClean="0"/>
              <a:t>34</a:t>
            </a:fld>
            <a:endParaRPr lang="en-US"/>
          </a:p>
        </p:txBody>
      </p:sp>
    </p:spTree>
    <p:extLst>
      <p:ext uri="{BB962C8B-B14F-4D97-AF65-F5344CB8AC3E}">
        <p14:creationId xmlns:p14="http://schemas.microsoft.com/office/powerpoint/2010/main" val="473612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topics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DF43B-66DE-ED41-B3A7-AFF36173C3F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13229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highlight>
                  <a:srgbClr val="D9EAD3"/>
                </a:highlight>
                <a:latin typeface="Times New Roman" panose="02020603050405020304" pitchFamily="18" charset="0"/>
              </a:rPr>
              <a:t>Prediction is closely related to classification, but often outputs a value or outcome rather than a category. This may look like the prediction of the best-corrected visual acuity based on a set of clinical factors. Prediction also encompasses tasks that evaluate future outcomes such as the chance of fluid recurrence or progression to late stage age-related macular degeneration.</a:t>
            </a:r>
            <a:endParaRPr lang="en-US" sz="1200" b="0" i="0" u="none" strike="noStrike" dirty="0">
              <a:solidFill>
                <a:srgbClr val="000000"/>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6631BB9-F493-C242-A532-960AF9D18949}" type="slidenum">
              <a:rPr lang="en-US" smtClean="0"/>
              <a:t>35</a:t>
            </a:fld>
            <a:endParaRPr lang="en-US"/>
          </a:p>
        </p:txBody>
      </p:sp>
    </p:spTree>
    <p:extLst>
      <p:ext uri="{BB962C8B-B14F-4D97-AF65-F5344CB8AC3E}">
        <p14:creationId xmlns:p14="http://schemas.microsoft.com/office/powerpoint/2010/main" val="281446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receive inputs such as imaging data and identify outputs such as presence or absence of retinal disease</a:t>
            </a:r>
          </a:p>
          <a:p>
            <a:r>
              <a:rPr lang="en-US" dirty="0"/>
              <a:t>Figure indicates:  OCT with superimposed heatmaps at different focus points – A OCT of improved case (predicted by HDF-Net B network found margin of SRF, EZ C OCT with </a:t>
            </a:r>
            <a:r>
              <a:rPr lang="en-US" dirty="0" err="1"/>
              <a:t>orrect</a:t>
            </a:r>
            <a:r>
              <a:rPr lang="en-US" dirty="0"/>
              <a:t> prediction of improvement, D heatmap focuses on </a:t>
            </a:r>
            <a:r>
              <a:rPr lang="en-US" dirty="0" err="1"/>
              <a:t>subfoveal</a:t>
            </a:r>
            <a:r>
              <a:rPr lang="en-US" dirty="0"/>
              <a:t> disciform scar and disruption of the EZ E:  CNN predicted to improve but the VA did not F: heatmap focuses on preserved EZ and the subretinal hyperreflective material (SHRM) with fibrovascular components. (</a:t>
            </a:r>
            <a:r>
              <a:rPr lang="en-US" b="1" dirty="0"/>
              <a:t>G</a:t>
            </a:r>
            <a:r>
              <a:rPr lang="en-US" dirty="0"/>
              <a:t>) An example of an OCT image with the HDF-Net predicted not to improve but the patient demonstrated VA improvement &gt;  = 2 lines (82 M; baseline VA:0.4; 12th month VA: 0.6); (</a:t>
            </a:r>
            <a:r>
              <a:rPr lang="en-US" b="1" dirty="0"/>
              <a:t>H</a:t>
            </a:r>
            <a:r>
              <a:rPr lang="en-US" dirty="0"/>
              <a:t>) The attention is located on the SHRM with fibrovascular/hemorrhagic components. Also some attention on the disruption of the EZ and the hyperreflective zone of the inner retina.</a:t>
            </a:r>
          </a:p>
        </p:txBody>
      </p:sp>
      <p:sp>
        <p:nvSpPr>
          <p:cNvPr id="4" name="Slide Number Placeholder 3"/>
          <p:cNvSpPr>
            <a:spLocks noGrp="1"/>
          </p:cNvSpPr>
          <p:nvPr>
            <p:ph type="sldNum" sz="quarter" idx="5"/>
          </p:nvPr>
        </p:nvSpPr>
        <p:spPr/>
        <p:txBody>
          <a:bodyPr/>
          <a:lstStyle/>
          <a:p>
            <a:fld id="{2B1DF43B-66DE-ED41-B3A7-AFF36173C3FF}" type="slidenum">
              <a:rPr lang="en-US" smtClean="0"/>
              <a:t>36</a:t>
            </a:fld>
            <a:endParaRPr lang="en-US"/>
          </a:p>
        </p:txBody>
      </p:sp>
    </p:spTree>
    <p:extLst>
      <p:ext uri="{BB962C8B-B14F-4D97-AF65-F5344CB8AC3E}">
        <p14:creationId xmlns:p14="http://schemas.microsoft.com/office/powerpoint/2010/main" val="3814038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receive inputs such as imaging data and identify outputs such as presence or absence of retinal disease</a:t>
            </a:r>
          </a:p>
        </p:txBody>
      </p:sp>
      <p:sp>
        <p:nvSpPr>
          <p:cNvPr id="4" name="Slide Number Placeholder 3"/>
          <p:cNvSpPr>
            <a:spLocks noGrp="1"/>
          </p:cNvSpPr>
          <p:nvPr>
            <p:ph type="sldNum" sz="quarter" idx="5"/>
          </p:nvPr>
        </p:nvSpPr>
        <p:spPr/>
        <p:txBody>
          <a:bodyPr/>
          <a:lstStyle/>
          <a:p>
            <a:fld id="{2B1DF43B-66DE-ED41-B3A7-AFF36173C3FF}" type="slidenum">
              <a:rPr lang="en-US" smtClean="0"/>
              <a:t>37</a:t>
            </a:fld>
            <a:endParaRPr lang="en-US"/>
          </a:p>
        </p:txBody>
      </p:sp>
    </p:spTree>
    <p:extLst>
      <p:ext uri="{BB962C8B-B14F-4D97-AF65-F5344CB8AC3E}">
        <p14:creationId xmlns:p14="http://schemas.microsoft.com/office/powerpoint/2010/main" val="1067073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This system comprises two main components: a </a:t>
            </a:r>
            <a:r>
              <a:rPr lang="en-US" dirty="0" err="1"/>
              <a:t>mcVAE</a:t>
            </a:r>
            <a:r>
              <a:rPr lang="en-US" dirty="0"/>
              <a:t> and a deep regressor network. During Stage I, a joint latent space is created with two channels: retinal and cardiac magnetic resonance. Then, during Stage II a deep regressor is trained on the reconstructed CMR plus demographic data to estimate LVM and LVEDV. Figure </a:t>
            </a:r>
            <a:r>
              <a:rPr lang="en-US" dirty="0" err="1"/>
              <a:t>rreproduced</a:t>
            </a:r>
            <a:r>
              <a:rPr lang="en-US" dirty="0"/>
              <a:t> with permission from UK Biobank.</a:t>
            </a:r>
          </a:p>
        </p:txBody>
      </p:sp>
      <p:sp>
        <p:nvSpPr>
          <p:cNvPr id="4" name="Slide Number Placeholder 3"/>
          <p:cNvSpPr>
            <a:spLocks noGrp="1"/>
          </p:cNvSpPr>
          <p:nvPr>
            <p:ph type="sldNum" sz="quarter" idx="5"/>
          </p:nvPr>
        </p:nvSpPr>
        <p:spPr/>
        <p:txBody>
          <a:bodyPr/>
          <a:lstStyle/>
          <a:p>
            <a:fld id="{2B1DF43B-66DE-ED41-B3A7-AFF36173C3FF}" type="slidenum">
              <a:rPr lang="en-US" smtClean="0"/>
              <a:t>38</a:t>
            </a:fld>
            <a:endParaRPr lang="en-US"/>
          </a:p>
        </p:txBody>
      </p:sp>
    </p:spTree>
    <p:extLst>
      <p:ext uri="{BB962C8B-B14F-4D97-AF65-F5344CB8AC3E}">
        <p14:creationId xmlns:p14="http://schemas.microsoft.com/office/powerpoint/2010/main" val="3397184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rtl="0" fontAlgn="base">
              <a:spcBef>
                <a:spcPts val="0"/>
              </a:spcBef>
              <a:spcAft>
                <a:spcPts val="0"/>
              </a:spcAft>
              <a:buFont typeface="Arial" panose="020B0604020202020204" pitchFamily="34" charset="0"/>
              <a:buNone/>
            </a:pPr>
            <a:r>
              <a:rPr lang="en-US" sz="1100" b="0" i="0" u="none" strike="noStrike" dirty="0">
                <a:solidFill>
                  <a:srgbClr val="000000"/>
                </a:solidFill>
                <a:effectLst/>
                <a:highlight>
                  <a:srgbClr val="D9EAD3"/>
                </a:highlight>
                <a:latin typeface="Times New Roman" panose="02020603050405020304" pitchFamily="18" charset="0"/>
              </a:rPr>
              <a:t>Generation is another domain of AI in ophthalmology. Some examples include:</a:t>
            </a:r>
            <a:endParaRPr lang="en-US" sz="1100" b="0" i="0" u="none" strike="noStrike" dirty="0">
              <a:solidFill>
                <a:srgbClr val="000000"/>
              </a:solidFill>
              <a:effectLst/>
              <a:latin typeface="Times New Roman" panose="02020603050405020304" pitchFamily="18" charset="0"/>
            </a:endParaRPr>
          </a:p>
          <a:p>
            <a:pPr marL="685800" lvl="1"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highlight>
                  <a:srgbClr val="D9EAD3"/>
                </a:highlight>
                <a:latin typeface="Times New Roman" panose="02020603050405020304" pitchFamily="18" charset="0"/>
              </a:rPr>
              <a:t>Registration, which is the automatic alignment of images to one another.</a:t>
            </a:r>
            <a:endParaRPr lang="en-US" sz="1100" b="0" i="0" u="none" strike="noStrike" dirty="0">
              <a:solidFill>
                <a:srgbClr val="000000"/>
              </a:solidFill>
              <a:effectLst/>
              <a:latin typeface="Times New Roman" panose="02020603050405020304" pitchFamily="18" charset="0"/>
            </a:endParaRPr>
          </a:p>
          <a:p>
            <a:pPr marL="685800" lvl="1"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highlight>
                  <a:srgbClr val="D9EAD3"/>
                </a:highlight>
                <a:latin typeface="Times New Roman" panose="02020603050405020304" pitchFamily="18" charset="0"/>
              </a:rPr>
              <a:t>Synthetic image generation, which creates useful images from other modalities, when not available. For example, it is possible to predict OCT measures from fundus photos.</a:t>
            </a:r>
            <a:endParaRPr lang="en-US" sz="1100" b="0" i="0" u="none" strike="noStrike" dirty="0">
              <a:solidFill>
                <a:srgbClr val="000000"/>
              </a:solidFill>
              <a:effectLst/>
              <a:latin typeface="Times New Roman" panose="02020603050405020304" pitchFamily="18" charset="0"/>
            </a:endParaRPr>
          </a:p>
          <a:p>
            <a:pPr marL="685800" lvl="1"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highlight>
                  <a:srgbClr val="D9EAD3"/>
                </a:highlight>
                <a:latin typeface="Times New Roman" panose="02020603050405020304" pitchFamily="18" charset="0"/>
              </a:rPr>
              <a:t>And denoising, which is a new and promising application that removes hindering artifacts, like speckle noise, low signal strength, and blink and motion artifacts, from images.</a:t>
            </a:r>
            <a:endParaRPr lang="en-US" sz="1100" b="0" i="0" u="none" strike="noStrike" dirty="0">
              <a:solidFill>
                <a:srgbClr val="000000"/>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6631BB9-F493-C242-A532-960AF9D18949}" type="slidenum">
              <a:rPr lang="en-US" smtClean="0"/>
              <a:t>39</a:t>
            </a:fld>
            <a:endParaRPr lang="en-US"/>
          </a:p>
        </p:txBody>
      </p:sp>
    </p:spTree>
    <p:extLst>
      <p:ext uri="{BB962C8B-B14F-4D97-AF65-F5344CB8AC3E}">
        <p14:creationId xmlns:p14="http://schemas.microsoft.com/office/powerpoint/2010/main" val="3479835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receive inputs such as imaging data and identify outputs such as presence or absence of retinal disease</a:t>
            </a:r>
          </a:p>
        </p:txBody>
      </p:sp>
      <p:sp>
        <p:nvSpPr>
          <p:cNvPr id="4" name="Slide Number Placeholder 3"/>
          <p:cNvSpPr>
            <a:spLocks noGrp="1"/>
          </p:cNvSpPr>
          <p:nvPr>
            <p:ph type="sldNum" sz="quarter" idx="5"/>
          </p:nvPr>
        </p:nvSpPr>
        <p:spPr/>
        <p:txBody>
          <a:bodyPr/>
          <a:lstStyle/>
          <a:p>
            <a:fld id="{2B1DF43B-66DE-ED41-B3A7-AFF36173C3FF}" type="slidenum">
              <a:rPr lang="en-US" smtClean="0"/>
              <a:t>44</a:t>
            </a:fld>
            <a:endParaRPr lang="en-US"/>
          </a:p>
        </p:txBody>
      </p:sp>
    </p:spTree>
    <p:extLst>
      <p:ext uri="{BB962C8B-B14F-4D97-AF65-F5344CB8AC3E}">
        <p14:creationId xmlns:p14="http://schemas.microsoft.com/office/powerpoint/2010/main" val="1126861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receive inputs such as imaging data and identify outputs such as presence or absence of retinal disease</a:t>
            </a:r>
          </a:p>
        </p:txBody>
      </p:sp>
      <p:sp>
        <p:nvSpPr>
          <p:cNvPr id="4" name="Slide Number Placeholder 3"/>
          <p:cNvSpPr>
            <a:spLocks noGrp="1"/>
          </p:cNvSpPr>
          <p:nvPr>
            <p:ph type="sldNum" sz="quarter" idx="5"/>
          </p:nvPr>
        </p:nvSpPr>
        <p:spPr/>
        <p:txBody>
          <a:bodyPr/>
          <a:lstStyle/>
          <a:p>
            <a:fld id="{2B1DF43B-66DE-ED41-B3A7-AFF36173C3FF}" type="slidenum">
              <a:rPr lang="en-US" smtClean="0"/>
              <a:t>45</a:t>
            </a:fld>
            <a:endParaRPr lang="en-US"/>
          </a:p>
        </p:txBody>
      </p:sp>
    </p:spTree>
    <p:extLst>
      <p:ext uri="{BB962C8B-B14F-4D97-AF65-F5344CB8AC3E}">
        <p14:creationId xmlns:p14="http://schemas.microsoft.com/office/powerpoint/2010/main" val="1720183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74747"/>
                </a:solidFill>
                <a:effectLst/>
                <a:latin typeface="Google Sans"/>
              </a:rPr>
              <a:t>Federated learning (often referred to as collaborative learning) is </a:t>
            </a:r>
            <a:r>
              <a:rPr lang="en-US" b="0" i="0" dirty="0">
                <a:solidFill>
                  <a:srgbClr val="040C28"/>
                </a:solidFill>
                <a:effectLst/>
                <a:latin typeface="Google Sans"/>
              </a:rPr>
              <a:t>a decentralized approach to training machine learning models</a:t>
            </a:r>
            <a:r>
              <a:rPr lang="en-US" b="0" i="0" dirty="0">
                <a:solidFill>
                  <a:srgbClr val="474747"/>
                </a:solidFill>
                <a:effectLst/>
                <a:latin typeface="Google Sans"/>
              </a:rPr>
              <a:t>. It doesn't require an exchange of data from client devices to global servers. Instead, the raw data on edge devices is used to train the model locally, increasing data privacy. Foundation models </a:t>
            </a:r>
            <a:r>
              <a:rPr lang="en-US" b="0" i="0" dirty="0">
                <a:solidFill>
                  <a:srgbClr val="040C28"/>
                </a:solidFill>
                <a:effectLst/>
                <a:latin typeface="Google Sans"/>
              </a:rPr>
              <a:t>use self-supervised learning to create labels from input data</a:t>
            </a:r>
            <a:r>
              <a:rPr lang="en-US" b="0" i="0" dirty="0">
                <a:solidFill>
                  <a:srgbClr val="474747"/>
                </a:solidFill>
                <a:effectLst/>
                <a:latin typeface="Google Sans"/>
              </a:rPr>
              <a:t>. This means no one has instructed or trained the model with labeled training data sets. </a:t>
            </a:r>
            <a:r>
              <a:rPr lang="en-US" b="0" i="0" dirty="0">
                <a:solidFill>
                  <a:srgbClr val="000000"/>
                </a:solidFill>
                <a:effectLst/>
                <a:latin typeface="Lucida Grande" panose="020B0600040502020204" pitchFamily="34" charset="0"/>
              </a:rPr>
              <a:t>driving advancements and propelling the development of privacy-preserving and scalable AI systems.</a:t>
            </a:r>
            <a:endParaRPr lang="en-US" dirty="0"/>
          </a:p>
        </p:txBody>
      </p:sp>
      <p:sp>
        <p:nvSpPr>
          <p:cNvPr id="4" name="Slide Number Placeholder 3"/>
          <p:cNvSpPr>
            <a:spLocks noGrp="1"/>
          </p:cNvSpPr>
          <p:nvPr>
            <p:ph type="sldNum" sz="quarter" idx="5"/>
          </p:nvPr>
        </p:nvSpPr>
        <p:spPr/>
        <p:txBody>
          <a:bodyPr/>
          <a:lstStyle/>
          <a:p>
            <a:fld id="{2B1DF43B-66DE-ED41-B3A7-AFF36173C3FF}" type="slidenum">
              <a:rPr lang="en-US" smtClean="0"/>
              <a:t>54</a:t>
            </a:fld>
            <a:endParaRPr lang="en-US"/>
          </a:p>
        </p:txBody>
      </p:sp>
    </p:spTree>
    <p:extLst>
      <p:ext uri="{BB962C8B-B14F-4D97-AF65-F5344CB8AC3E}">
        <p14:creationId xmlns:p14="http://schemas.microsoft.com/office/powerpoint/2010/main" val="3457973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631BB9-F493-C242-A532-960AF9D18949}" type="slidenum">
              <a:rPr lang="en-US" smtClean="0"/>
              <a:t>55</a:t>
            </a:fld>
            <a:endParaRPr lang="en-US"/>
          </a:p>
        </p:txBody>
      </p:sp>
    </p:spTree>
    <p:extLst>
      <p:ext uri="{BB962C8B-B14F-4D97-AF65-F5344CB8AC3E}">
        <p14:creationId xmlns:p14="http://schemas.microsoft.com/office/powerpoint/2010/main" val="4205353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defined as above. Classifications you may be familiar with, such as Machine Learning and Deep Learning.</a:t>
            </a:r>
          </a:p>
        </p:txBody>
      </p:sp>
      <p:sp>
        <p:nvSpPr>
          <p:cNvPr id="4" name="Slide Number Placeholder 3"/>
          <p:cNvSpPr>
            <a:spLocks noGrp="1"/>
          </p:cNvSpPr>
          <p:nvPr>
            <p:ph type="sldNum" sz="quarter" idx="5"/>
          </p:nvPr>
        </p:nvSpPr>
        <p:spPr/>
        <p:txBody>
          <a:bodyPr/>
          <a:lstStyle/>
          <a:p>
            <a:fld id="{2B1DF43B-66DE-ED41-B3A7-AFF36173C3FF}" type="slidenum">
              <a:rPr lang="en-US" smtClean="0"/>
              <a:t>4</a:t>
            </a:fld>
            <a:endParaRPr lang="en-US"/>
          </a:p>
        </p:txBody>
      </p:sp>
    </p:spTree>
    <p:extLst>
      <p:ext uri="{BB962C8B-B14F-4D97-AF65-F5344CB8AC3E}">
        <p14:creationId xmlns:p14="http://schemas.microsoft.com/office/powerpoint/2010/main" val="141124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generally requires 4 steps with manual feature extraction, whereas deep learning can identify labels independently</a:t>
            </a:r>
          </a:p>
        </p:txBody>
      </p:sp>
      <p:sp>
        <p:nvSpPr>
          <p:cNvPr id="4" name="Slide Number Placeholder 3"/>
          <p:cNvSpPr>
            <a:spLocks noGrp="1"/>
          </p:cNvSpPr>
          <p:nvPr>
            <p:ph type="sldNum" sz="quarter" idx="5"/>
          </p:nvPr>
        </p:nvSpPr>
        <p:spPr/>
        <p:txBody>
          <a:bodyPr/>
          <a:lstStyle/>
          <a:p>
            <a:fld id="{2B1DF43B-66DE-ED41-B3A7-AFF36173C3FF}" type="slidenum">
              <a:rPr lang="en-US" smtClean="0"/>
              <a:t>5</a:t>
            </a:fld>
            <a:endParaRPr lang="en-US"/>
          </a:p>
        </p:txBody>
      </p:sp>
    </p:spTree>
    <p:extLst>
      <p:ext uri="{BB962C8B-B14F-4D97-AF65-F5344CB8AC3E}">
        <p14:creationId xmlns:p14="http://schemas.microsoft.com/office/powerpoint/2010/main" val="3300341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generally requires 4 steps with manual feature extraction, whereas deep learning can identify labels independently</a:t>
            </a:r>
          </a:p>
        </p:txBody>
      </p:sp>
      <p:sp>
        <p:nvSpPr>
          <p:cNvPr id="4" name="Slide Number Placeholder 3"/>
          <p:cNvSpPr>
            <a:spLocks noGrp="1"/>
          </p:cNvSpPr>
          <p:nvPr>
            <p:ph type="sldNum" sz="quarter" idx="5"/>
          </p:nvPr>
        </p:nvSpPr>
        <p:spPr/>
        <p:txBody>
          <a:bodyPr/>
          <a:lstStyle/>
          <a:p>
            <a:fld id="{2B1DF43B-66DE-ED41-B3A7-AFF36173C3FF}" type="slidenum">
              <a:rPr lang="en-US" smtClean="0"/>
              <a:t>6</a:t>
            </a:fld>
            <a:endParaRPr lang="en-US"/>
          </a:p>
        </p:txBody>
      </p:sp>
    </p:spTree>
    <p:extLst>
      <p:ext uri="{BB962C8B-B14F-4D97-AF65-F5344CB8AC3E}">
        <p14:creationId xmlns:p14="http://schemas.microsoft.com/office/powerpoint/2010/main" val="2259859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1F1F1F"/>
                </a:solidFill>
                <a:effectLst/>
                <a:latin typeface="Google Sans"/>
              </a:rPr>
              <a:t>Reinforcement learning (RL) is </a:t>
            </a:r>
            <a:r>
              <a:rPr lang="en-US" b="0" i="0" dirty="0">
                <a:solidFill>
                  <a:srgbClr val="040C28"/>
                </a:solidFill>
                <a:effectLst/>
                <a:latin typeface="Google Sans"/>
              </a:rPr>
              <a:t>a machine learning (ML) technique that trains software to make decisions to achieve the most optimal results</a:t>
            </a:r>
            <a:r>
              <a:rPr lang="en-US" b="0" i="0" dirty="0">
                <a:solidFill>
                  <a:srgbClr val="1F1F1F"/>
                </a:solidFill>
                <a:effectLst/>
                <a:latin typeface="Google Sans"/>
              </a:rPr>
              <a:t>. It mimics the trial-and-error learning process that humans use to achieve their goals.</a:t>
            </a:r>
            <a:endParaRPr lang="en-US" dirty="0"/>
          </a:p>
        </p:txBody>
      </p:sp>
      <p:sp>
        <p:nvSpPr>
          <p:cNvPr id="4" name="Slide Number Placeholder 3"/>
          <p:cNvSpPr>
            <a:spLocks noGrp="1"/>
          </p:cNvSpPr>
          <p:nvPr>
            <p:ph type="sldNum" sz="quarter" idx="5"/>
          </p:nvPr>
        </p:nvSpPr>
        <p:spPr/>
        <p:txBody>
          <a:bodyPr/>
          <a:lstStyle/>
          <a:p>
            <a:fld id="{2B1DF43B-66DE-ED41-B3A7-AFF36173C3FF}" type="slidenum">
              <a:rPr lang="en-US" smtClean="0"/>
              <a:t>15</a:t>
            </a:fld>
            <a:endParaRPr lang="en-US"/>
          </a:p>
        </p:txBody>
      </p:sp>
    </p:spTree>
    <p:extLst>
      <p:ext uri="{BB962C8B-B14F-4D97-AF65-F5344CB8AC3E}">
        <p14:creationId xmlns:p14="http://schemas.microsoft.com/office/powerpoint/2010/main" val="60641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1200"/>
              </a:spcBef>
              <a:spcAft>
                <a:spcPts val="0"/>
              </a:spcAft>
              <a:buFont typeface="Arial" panose="020B0604020202020204" pitchFamily="34" charset="0"/>
              <a:buChar char="•"/>
            </a:pPr>
            <a:r>
              <a:rPr lang="en-US" sz="1100" b="0" i="0" u="none" strike="noStrike" dirty="0">
                <a:solidFill>
                  <a:srgbClr val="000000"/>
                </a:solidFill>
                <a:effectLst/>
                <a:highlight>
                  <a:srgbClr val="D9EAD3"/>
                </a:highlight>
                <a:latin typeface="Times New Roman" panose="02020603050405020304" pitchFamily="18" charset="0"/>
              </a:rPr>
              <a:t>So far, AI in ophthalmology has focused on accomplishing several core tasks including segmentation, classification, prediction, and generation</a:t>
            </a:r>
            <a:endParaRPr lang="en-US" sz="1100" b="0" i="0" u="none" strike="noStrike" dirty="0">
              <a:solidFill>
                <a:srgbClr val="000000"/>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6631BB9-F493-C242-A532-960AF9D18949}" type="slidenum">
              <a:rPr lang="en-US" smtClean="0"/>
              <a:t>17</a:t>
            </a:fld>
            <a:endParaRPr lang="en-US"/>
          </a:p>
        </p:txBody>
      </p:sp>
    </p:spTree>
    <p:extLst>
      <p:ext uri="{BB962C8B-B14F-4D97-AF65-F5344CB8AC3E}">
        <p14:creationId xmlns:p14="http://schemas.microsoft.com/office/powerpoint/2010/main" val="913370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highlight>
                  <a:srgbClr val="D9EAD3"/>
                </a:highlight>
                <a:latin typeface="Times New Roman" panose="02020603050405020304" pitchFamily="18" charset="0"/>
              </a:rPr>
              <a:t>Classification is the task of assigning a category to a given input. For example, a classification algorithm may be used to detect high myopia from a fundus image. Other algorithms have been trained to classify images as one of many retinal diseases, doing so very accurately. Others may classify known diseases, like diabetic retinopathy, into subcategories based on biomarkers like neovascularization.</a:t>
            </a:r>
            <a:endParaRPr lang="en-US" sz="1200" b="0" i="0" u="none" strike="noStrike" dirty="0">
              <a:solidFill>
                <a:srgbClr val="000000"/>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6631BB9-F493-C242-A532-960AF9D18949}" type="slidenum">
              <a:rPr lang="en-US" smtClean="0"/>
              <a:t>18</a:t>
            </a:fld>
            <a:endParaRPr lang="en-US"/>
          </a:p>
        </p:txBody>
      </p:sp>
    </p:spTree>
    <p:extLst>
      <p:ext uri="{BB962C8B-B14F-4D97-AF65-F5344CB8AC3E}">
        <p14:creationId xmlns:p14="http://schemas.microsoft.com/office/powerpoint/2010/main" val="558376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can receive inputs such as imaging data and identify outputs such as presence or absence of retinal disease</a:t>
            </a:r>
          </a:p>
        </p:txBody>
      </p:sp>
      <p:sp>
        <p:nvSpPr>
          <p:cNvPr id="4" name="Slide Number Placeholder 3"/>
          <p:cNvSpPr>
            <a:spLocks noGrp="1"/>
          </p:cNvSpPr>
          <p:nvPr>
            <p:ph type="sldNum" sz="quarter" idx="5"/>
          </p:nvPr>
        </p:nvSpPr>
        <p:spPr/>
        <p:txBody>
          <a:bodyPr/>
          <a:lstStyle/>
          <a:p>
            <a:fld id="{2B1DF43B-66DE-ED41-B3A7-AFF36173C3FF}" type="slidenum">
              <a:rPr lang="en-US" smtClean="0"/>
              <a:t>19</a:t>
            </a:fld>
            <a:endParaRPr lang="en-US"/>
          </a:p>
        </p:txBody>
      </p:sp>
    </p:spTree>
    <p:extLst>
      <p:ext uri="{BB962C8B-B14F-4D97-AF65-F5344CB8AC3E}">
        <p14:creationId xmlns:p14="http://schemas.microsoft.com/office/powerpoint/2010/main" val="2202006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10/1/24</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7464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10/1/24</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287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10/1/24</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886182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46EE-6601-4C4D-A54D-4C994A4621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E679B-D021-644E-AD6D-85DF728CB3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F0DDF8-19FA-9942-A93F-A0556703BD85}"/>
              </a:ext>
            </a:extLst>
          </p:cNvPr>
          <p:cNvSpPr>
            <a:spLocks noGrp="1"/>
          </p:cNvSpPr>
          <p:nvPr>
            <p:ph type="dt" sz="half" idx="10"/>
          </p:nvPr>
        </p:nvSpPr>
        <p:spPr/>
        <p:txBody>
          <a:bodyPr/>
          <a:lstStyle/>
          <a:p>
            <a:fld id="{556775D3-DD79-9840-811D-4BEFA3251B0A}" type="datetimeFigureOut">
              <a:rPr lang="en-US" smtClean="0"/>
              <a:t>10/1/24</a:t>
            </a:fld>
            <a:endParaRPr lang="en-US"/>
          </a:p>
        </p:txBody>
      </p:sp>
      <p:sp>
        <p:nvSpPr>
          <p:cNvPr id="5" name="Footer Placeholder 4">
            <a:extLst>
              <a:ext uri="{FF2B5EF4-FFF2-40B4-BE49-F238E27FC236}">
                <a16:creationId xmlns:a16="http://schemas.microsoft.com/office/drawing/2014/main" id="{256AF782-425E-0441-A4DA-D0FAD491D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B9325-DB2F-E644-9636-3589857FF0FD}"/>
              </a:ext>
            </a:extLst>
          </p:cNvPr>
          <p:cNvSpPr>
            <a:spLocks noGrp="1"/>
          </p:cNvSpPr>
          <p:nvPr>
            <p:ph type="sldNum" sz="quarter" idx="12"/>
          </p:nvPr>
        </p:nvSpPr>
        <p:spPr/>
        <p:txBody>
          <a:bodyPr/>
          <a:lstStyle/>
          <a:p>
            <a:fld id="{308EED48-B5D1-2F4A-8CF4-9D550D85D7F5}" type="slidenum">
              <a:rPr lang="en-US" smtClean="0"/>
              <a:t>‹#›</a:t>
            </a:fld>
            <a:endParaRPr lang="en-US"/>
          </a:p>
        </p:txBody>
      </p:sp>
      <p:pic>
        <p:nvPicPr>
          <p:cNvPr id="7" name="Picture 6">
            <a:extLst>
              <a:ext uri="{FF2B5EF4-FFF2-40B4-BE49-F238E27FC236}">
                <a16:creationId xmlns:a16="http://schemas.microsoft.com/office/drawing/2014/main" id="{14892F6E-B8AF-5015-CD9B-153EBD7E8F71}"/>
              </a:ext>
            </a:extLst>
          </p:cNvPr>
          <p:cNvPicPr>
            <a:picLocks noChangeAspect="1"/>
          </p:cNvPicPr>
          <p:nvPr userDrawn="1"/>
        </p:nvPicPr>
        <p:blipFill>
          <a:blip r:embed="rId2"/>
          <a:stretch>
            <a:fillRect/>
          </a:stretch>
        </p:blipFill>
        <p:spPr>
          <a:xfrm>
            <a:off x="0" y="5798601"/>
            <a:ext cx="2836985" cy="1059303"/>
          </a:xfrm>
          <a:prstGeom prst="rect">
            <a:avLst/>
          </a:prstGeom>
          <a:solidFill>
            <a:schemeClr val="tx1"/>
          </a:solidFill>
        </p:spPr>
      </p:pic>
      <p:pic>
        <p:nvPicPr>
          <p:cNvPr id="8" name="Picture 7">
            <a:extLst>
              <a:ext uri="{FF2B5EF4-FFF2-40B4-BE49-F238E27FC236}">
                <a16:creationId xmlns:a16="http://schemas.microsoft.com/office/drawing/2014/main" id="{EE1A99B0-DC9E-0481-1876-0FDD92074F8E}"/>
              </a:ext>
            </a:extLst>
          </p:cNvPr>
          <p:cNvPicPr>
            <a:picLocks noChangeAspect="1"/>
          </p:cNvPicPr>
          <p:nvPr userDrawn="1"/>
        </p:nvPicPr>
        <p:blipFill>
          <a:blip r:embed="rId3"/>
          <a:stretch>
            <a:fillRect/>
          </a:stretch>
        </p:blipFill>
        <p:spPr>
          <a:xfrm>
            <a:off x="9681109" y="6201671"/>
            <a:ext cx="2405852" cy="56831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FDA84CFC-C82B-FA4A-2920-3A5A2F79750A}"/>
              </a:ext>
            </a:extLst>
          </p:cNvPr>
          <p:cNvPicPr>
            <a:picLocks noChangeAspect="1"/>
          </p:cNvPicPr>
          <p:nvPr userDrawn="1"/>
        </p:nvPicPr>
        <p:blipFill>
          <a:blip r:embed="rId4"/>
          <a:stretch>
            <a:fillRect/>
          </a:stretch>
        </p:blipFill>
        <p:spPr>
          <a:xfrm>
            <a:off x="5665955" y="5798601"/>
            <a:ext cx="1731306" cy="1161440"/>
          </a:xfrm>
          <a:prstGeom prst="rect">
            <a:avLst/>
          </a:prstGeom>
        </p:spPr>
      </p:pic>
    </p:spTree>
    <p:extLst>
      <p:ext uri="{BB962C8B-B14F-4D97-AF65-F5344CB8AC3E}">
        <p14:creationId xmlns:p14="http://schemas.microsoft.com/office/powerpoint/2010/main" val="1599954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6E7F-3330-DE43-9FB7-A35897FA7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967F59-9FA2-C742-843F-0E336B2CF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99C8C-FC90-8B4A-A668-61B23689E344}"/>
              </a:ext>
            </a:extLst>
          </p:cNvPr>
          <p:cNvSpPr>
            <a:spLocks noGrp="1"/>
          </p:cNvSpPr>
          <p:nvPr>
            <p:ph type="dt" sz="half" idx="10"/>
          </p:nvPr>
        </p:nvSpPr>
        <p:spPr/>
        <p:txBody>
          <a:bodyPr/>
          <a:lstStyle/>
          <a:p>
            <a:fld id="{556775D3-DD79-9840-811D-4BEFA3251B0A}" type="datetimeFigureOut">
              <a:rPr lang="en-US" smtClean="0"/>
              <a:t>10/1/24</a:t>
            </a:fld>
            <a:endParaRPr lang="en-US"/>
          </a:p>
        </p:txBody>
      </p:sp>
      <p:sp>
        <p:nvSpPr>
          <p:cNvPr id="5" name="Footer Placeholder 4">
            <a:extLst>
              <a:ext uri="{FF2B5EF4-FFF2-40B4-BE49-F238E27FC236}">
                <a16:creationId xmlns:a16="http://schemas.microsoft.com/office/drawing/2014/main" id="{E7C9FF61-9766-0546-8958-FB064CD2F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325BF-A327-354F-AE6F-8EBF71C264D4}"/>
              </a:ext>
            </a:extLst>
          </p:cNvPr>
          <p:cNvSpPr>
            <a:spLocks noGrp="1"/>
          </p:cNvSpPr>
          <p:nvPr>
            <p:ph type="sldNum" sz="quarter" idx="12"/>
          </p:nvPr>
        </p:nvSpPr>
        <p:spPr/>
        <p:txBody>
          <a:bodyPr/>
          <a:lstStyle/>
          <a:p>
            <a:fld id="{308EED48-B5D1-2F4A-8CF4-9D550D85D7F5}" type="slidenum">
              <a:rPr lang="en-US" smtClean="0"/>
              <a:t>‹#›</a:t>
            </a:fld>
            <a:endParaRPr lang="en-US"/>
          </a:p>
        </p:txBody>
      </p:sp>
      <p:pic>
        <p:nvPicPr>
          <p:cNvPr id="7" name="Picture 6">
            <a:extLst>
              <a:ext uri="{FF2B5EF4-FFF2-40B4-BE49-F238E27FC236}">
                <a16:creationId xmlns:a16="http://schemas.microsoft.com/office/drawing/2014/main" id="{85D71E35-83E6-C935-A206-95C7D40F0585}"/>
              </a:ext>
            </a:extLst>
          </p:cNvPr>
          <p:cNvPicPr>
            <a:picLocks noChangeAspect="1"/>
          </p:cNvPicPr>
          <p:nvPr userDrawn="1"/>
        </p:nvPicPr>
        <p:blipFill>
          <a:blip r:embed="rId2"/>
          <a:stretch>
            <a:fillRect/>
          </a:stretch>
        </p:blipFill>
        <p:spPr>
          <a:xfrm>
            <a:off x="0" y="5798601"/>
            <a:ext cx="2836985" cy="1059303"/>
          </a:xfrm>
          <a:prstGeom prst="rect">
            <a:avLst/>
          </a:prstGeom>
          <a:solidFill>
            <a:schemeClr val="tx1"/>
          </a:solidFill>
        </p:spPr>
      </p:pic>
      <p:pic>
        <p:nvPicPr>
          <p:cNvPr id="8" name="Picture 7">
            <a:extLst>
              <a:ext uri="{FF2B5EF4-FFF2-40B4-BE49-F238E27FC236}">
                <a16:creationId xmlns:a16="http://schemas.microsoft.com/office/drawing/2014/main" id="{C2A50BBB-1538-708F-1FD4-D7661FF0234A}"/>
              </a:ext>
            </a:extLst>
          </p:cNvPr>
          <p:cNvPicPr>
            <a:picLocks noChangeAspect="1"/>
          </p:cNvPicPr>
          <p:nvPr userDrawn="1"/>
        </p:nvPicPr>
        <p:blipFill>
          <a:blip r:embed="rId3"/>
          <a:stretch>
            <a:fillRect/>
          </a:stretch>
        </p:blipFill>
        <p:spPr>
          <a:xfrm>
            <a:off x="9681109" y="6201671"/>
            <a:ext cx="2405852" cy="56831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E860B98C-4EC3-1BD1-C1DD-B7D5D9C3DA89}"/>
              </a:ext>
            </a:extLst>
          </p:cNvPr>
          <p:cNvPicPr>
            <a:picLocks noChangeAspect="1"/>
          </p:cNvPicPr>
          <p:nvPr userDrawn="1"/>
        </p:nvPicPr>
        <p:blipFill>
          <a:blip r:embed="rId4"/>
          <a:stretch>
            <a:fillRect/>
          </a:stretch>
        </p:blipFill>
        <p:spPr>
          <a:xfrm>
            <a:off x="5665955" y="5798601"/>
            <a:ext cx="1731306" cy="1161440"/>
          </a:xfrm>
          <a:prstGeom prst="rect">
            <a:avLst/>
          </a:prstGeom>
        </p:spPr>
      </p:pic>
    </p:spTree>
    <p:extLst>
      <p:ext uri="{BB962C8B-B14F-4D97-AF65-F5344CB8AC3E}">
        <p14:creationId xmlns:p14="http://schemas.microsoft.com/office/powerpoint/2010/main" val="2727386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9707B-898C-314A-BDD4-B603F73DFD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2B2B2E-295C-D446-AA55-BA14A7BAB4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B8FCB2-92A5-4F40-8F6C-5BA5DFDBE065}"/>
              </a:ext>
            </a:extLst>
          </p:cNvPr>
          <p:cNvSpPr>
            <a:spLocks noGrp="1"/>
          </p:cNvSpPr>
          <p:nvPr>
            <p:ph type="dt" sz="half" idx="10"/>
          </p:nvPr>
        </p:nvSpPr>
        <p:spPr/>
        <p:txBody>
          <a:bodyPr/>
          <a:lstStyle/>
          <a:p>
            <a:fld id="{556775D3-DD79-9840-811D-4BEFA3251B0A}" type="datetimeFigureOut">
              <a:rPr lang="en-US" smtClean="0"/>
              <a:t>10/1/24</a:t>
            </a:fld>
            <a:endParaRPr lang="en-US"/>
          </a:p>
        </p:txBody>
      </p:sp>
      <p:sp>
        <p:nvSpPr>
          <p:cNvPr id="5" name="Footer Placeholder 4">
            <a:extLst>
              <a:ext uri="{FF2B5EF4-FFF2-40B4-BE49-F238E27FC236}">
                <a16:creationId xmlns:a16="http://schemas.microsoft.com/office/drawing/2014/main" id="{D94CA435-A0D5-B242-90E7-0D95A6F3B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4DAE1-DD75-BA4B-A991-CA4549A1DCCA}"/>
              </a:ext>
            </a:extLst>
          </p:cNvPr>
          <p:cNvSpPr>
            <a:spLocks noGrp="1"/>
          </p:cNvSpPr>
          <p:nvPr>
            <p:ph type="sldNum" sz="quarter" idx="12"/>
          </p:nvPr>
        </p:nvSpPr>
        <p:spPr/>
        <p:txBody>
          <a:bodyPr/>
          <a:lstStyle/>
          <a:p>
            <a:fld id="{308EED48-B5D1-2F4A-8CF4-9D550D85D7F5}" type="slidenum">
              <a:rPr lang="en-US" smtClean="0"/>
              <a:t>‹#›</a:t>
            </a:fld>
            <a:endParaRPr lang="en-US"/>
          </a:p>
        </p:txBody>
      </p:sp>
      <p:pic>
        <p:nvPicPr>
          <p:cNvPr id="7" name="Picture 6">
            <a:extLst>
              <a:ext uri="{FF2B5EF4-FFF2-40B4-BE49-F238E27FC236}">
                <a16:creationId xmlns:a16="http://schemas.microsoft.com/office/drawing/2014/main" id="{168F6583-E73A-F783-39CF-00D3AA724FBD}"/>
              </a:ext>
            </a:extLst>
          </p:cNvPr>
          <p:cNvPicPr>
            <a:picLocks noChangeAspect="1"/>
          </p:cNvPicPr>
          <p:nvPr userDrawn="1"/>
        </p:nvPicPr>
        <p:blipFill>
          <a:blip r:embed="rId2"/>
          <a:stretch>
            <a:fillRect/>
          </a:stretch>
        </p:blipFill>
        <p:spPr>
          <a:xfrm>
            <a:off x="0" y="5798601"/>
            <a:ext cx="2836985" cy="1059303"/>
          </a:xfrm>
          <a:prstGeom prst="rect">
            <a:avLst/>
          </a:prstGeom>
          <a:solidFill>
            <a:schemeClr val="tx1"/>
          </a:solidFill>
        </p:spPr>
      </p:pic>
      <p:pic>
        <p:nvPicPr>
          <p:cNvPr id="8" name="Picture 7">
            <a:extLst>
              <a:ext uri="{FF2B5EF4-FFF2-40B4-BE49-F238E27FC236}">
                <a16:creationId xmlns:a16="http://schemas.microsoft.com/office/drawing/2014/main" id="{496D45AB-BB2B-54E3-B18F-8AD969B21B55}"/>
              </a:ext>
            </a:extLst>
          </p:cNvPr>
          <p:cNvPicPr>
            <a:picLocks noChangeAspect="1"/>
          </p:cNvPicPr>
          <p:nvPr userDrawn="1"/>
        </p:nvPicPr>
        <p:blipFill>
          <a:blip r:embed="rId3"/>
          <a:stretch>
            <a:fillRect/>
          </a:stretch>
        </p:blipFill>
        <p:spPr>
          <a:xfrm>
            <a:off x="9681109" y="6201671"/>
            <a:ext cx="2405852" cy="56831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D1BD9B31-3A8B-FDAC-D856-7F2B4A772B10}"/>
              </a:ext>
            </a:extLst>
          </p:cNvPr>
          <p:cNvPicPr>
            <a:picLocks noChangeAspect="1"/>
          </p:cNvPicPr>
          <p:nvPr userDrawn="1"/>
        </p:nvPicPr>
        <p:blipFill>
          <a:blip r:embed="rId4"/>
          <a:stretch>
            <a:fillRect/>
          </a:stretch>
        </p:blipFill>
        <p:spPr>
          <a:xfrm>
            <a:off x="5665955" y="5798601"/>
            <a:ext cx="1731306" cy="1161440"/>
          </a:xfrm>
          <a:prstGeom prst="rect">
            <a:avLst/>
          </a:prstGeom>
        </p:spPr>
      </p:pic>
    </p:spTree>
    <p:extLst>
      <p:ext uri="{BB962C8B-B14F-4D97-AF65-F5344CB8AC3E}">
        <p14:creationId xmlns:p14="http://schemas.microsoft.com/office/powerpoint/2010/main" val="529823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B230B-3A2C-154B-9A25-D94CA76C8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E46F80-5718-2446-9F8B-AFF74072D8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829391-0BC8-4241-8296-8196E13AF8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D5EB2B-3B14-CB4C-A588-B77D4373F4E6}"/>
              </a:ext>
            </a:extLst>
          </p:cNvPr>
          <p:cNvSpPr>
            <a:spLocks noGrp="1"/>
          </p:cNvSpPr>
          <p:nvPr>
            <p:ph type="dt" sz="half" idx="10"/>
          </p:nvPr>
        </p:nvSpPr>
        <p:spPr/>
        <p:txBody>
          <a:bodyPr/>
          <a:lstStyle/>
          <a:p>
            <a:fld id="{556775D3-DD79-9840-811D-4BEFA3251B0A}" type="datetimeFigureOut">
              <a:rPr lang="en-US" smtClean="0"/>
              <a:t>10/1/24</a:t>
            </a:fld>
            <a:endParaRPr lang="en-US"/>
          </a:p>
        </p:txBody>
      </p:sp>
      <p:sp>
        <p:nvSpPr>
          <p:cNvPr id="6" name="Footer Placeholder 5">
            <a:extLst>
              <a:ext uri="{FF2B5EF4-FFF2-40B4-BE49-F238E27FC236}">
                <a16:creationId xmlns:a16="http://schemas.microsoft.com/office/drawing/2014/main" id="{97C46747-6649-3F45-8C85-B3C4A6F94E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04BDF2-30D5-F64B-8C59-BCA3313033CD}"/>
              </a:ext>
            </a:extLst>
          </p:cNvPr>
          <p:cNvSpPr>
            <a:spLocks noGrp="1"/>
          </p:cNvSpPr>
          <p:nvPr>
            <p:ph type="sldNum" sz="quarter" idx="12"/>
          </p:nvPr>
        </p:nvSpPr>
        <p:spPr/>
        <p:txBody>
          <a:bodyPr/>
          <a:lstStyle/>
          <a:p>
            <a:fld id="{308EED48-B5D1-2F4A-8CF4-9D550D85D7F5}" type="slidenum">
              <a:rPr lang="en-US" smtClean="0"/>
              <a:t>‹#›</a:t>
            </a:fld>
            <a:endParaRPr lang="en-US"/>
          </a:p>
        </p:txBody>
      </p:sp>
    </p:spTree>
    <p:extLst>
      <p:ext uri="{BB962C8B-B14F-4D97-AF65-F5344CB8AC3E}">
        <p14:creationId xmlns:p14="http://schemas.microsoft.com/office/powerpoint/2010/main" val="275267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6FF0-E07C-CF40-A757-ADF73DCBE0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A4F44A-0490-3E40-8EBA-C09F1B1FA1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CDE054-3B09-594C-AAF2-FE044649C5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418BD9-CBB9-504A-90C6-56C5FCA08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2E675-2F96-4B47-AA88-3D0599B3FE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B73039-4C84-D547-95F9-566EA367D621}"/>
              </a:ext>
            </a:extLst>
          </p:cNvPr>
          <p:cNvSpPr>
            <a:spLocks noGrp="1"/>
          </p:cNvSpPr>
          <p:nvPr>
            <p:ph type="dt" sz="half" idx="10"/>
          </p:nvPr>
        </p:nvSpPr>
        <p:spPr/>
        <p:txBody>
          <a:bodyPr/>
          <a:lstStyle/>
          <a:p>
            <a:fld id="{556775D3-DD79-9840-811D-4BEFA3251B0A}" type="datetimeFigureOut">
              <a:rPr lang="en-US" smtClean="0"/>
              <a:t>10/1/24</a:t>
            </a:fld>
            <a:endParaRPr lang="en-US"/>
          </a:p>
        </p:txBody>
      </p:sp>
      <p:sp>
        <p:nvSpPr>
          <p:cNvPr id="8" name="Footer Placeholder 7">
            <a:extLst>
              <a:ext uri="{FF2B5EF4-FFF2-40B4-BE49-F238E27FC236}">
                <a16:creationId xmlns:a16="http://schemas.microsoft.com/office/drawing/2014/main" id="{EA0B219D-0EF3-DB4F-A774-0EFC8F37E7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03CD23-1FBC-C947-9FA4-D36CB8CE37BB}"/>
              </a:ext>
            </a:extLst>
          </p:cNvPr>
          <p:cNvSpPr>
            <a:spLocks noGrp="1"/>
          </p:cNvSpPr>
          <p:nvPr>
            <p:ph type="sldNum" sz="quarter" idx="12"/>
          </p:nvPr>
        </p:nvSpPr>
        <p:spPr/>
        <p:txBody>
          <a:bodyPr/>
          <a:lstStyle/>
          <a:p>
            <a:fld id="{308EED48-B5D1-2F4A-8CF4-9D550D85D7F5}" type="slidenum">
              <a:rPr lang="en-US" smtClean="0"/>
              <a:t>‹#›</a:t>
            </a:fld>
            <a:endParaRPr lang="en-US"/>
          </a:p>
        </p:txBody>
      </p:sp>
    </p:spTree>
    <p:extLst>
      <p:ext uri="{BB962C8B-B14F-4D97-AF65-F5344CB8AC3E}">
        <p14:creationId xmlns:p14="http://schemas.microsoft.com/office/powerpoint/2010/main" val="740492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2798-1D26-6D4B-AC3F-48BCDE3EA4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6F10B4-56E0-454D-8EA3-D209E6EA4DEF}"/>
              </a:ext>
            </a:extLst>
          </p:cNvPr>
          <p:cNvSpPr>
            <a:spLocks noGrp="1"/>
          </p:cNvSpPr>
          <p:nvPr>
            <p:ph type="dt" sz="half" idx="10"/>
          </p:nvPr>
        </p:nvSpPr>
        <p:spPr/>
        <p:txBody>
          <a:bodyPr/>
          <a:lstStyle/>
          <a:p>
            <a:fld id="{556775D3-DD79-9840-811D-4BEFA3251B0A}" type="datetimeFigureOut">
              <a:rPr lang="en-US" smtClean="0"/>
              <a:t>10/1/24</a:t>
            </a:fld>
            <a:endParaRPr lang="en-US"/>
          </a:p>
        </p:txBody>
      </p:sp>
      <p:sp>
        <p:nvSpPr>
          <p:cNvPr id="4" name="Footer Placeholder 3">
            <a:extLst>
              <a:ext uri="{FF2B5EF4-FFF2-40B4-BE49-F238E27FC236}">
                <a16:creationId xmlns:a16="http://schemas.microsoft.com/office/drawing/2014/main" id="{6A206259-DBF5-8249-9D0E-DA38F142C8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753B23-3219-7341-91CE-15E9108F57ED}"/>
              </a:ext>
            </a:extLst>
          </p:cNvPr>
          <p:cNvSpPr>
            <a:spLocks noGrp="1"/>
          </p:cNvSpPr>
          <p:nvPr>
            <p:ph type="sldNum" sz="quarter" idx="12"/>
          </p:nvPr>
        </p:nvSpPr>
        <p:spPr/>
        <p:txBody>
          <a:bodyPr/>
          <a:lstStyle/>
          <a:p>
            <a:fld id="{308EED48-B5D1-2F4A-8CF4-9D550D85D7F5}" type="slidenum">
              <a:rPr lang="en-US" smtClean="0"/>
              <a:t>‹#›</a:t>
            </a:fld>
            <a:endParaRPr lang="en-US"/>
          </a:p>
        </p:txBody>
      </p:sp>
    </p:spTree>
    <p:extLst>
      <p:ext uri="{BB962C8B-B14F-4D97-AF65-F5344CB8AC3E}">
        <p14:creationId xmlns:p14="http://schemas.microsoft.com/office/powerpoint/2010/main" val="1740730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67E3F-EF38-1C47-8409-0C2A2DA1C71A}"/>
              </a:ext>
            </a:extLst>
          </p:cNvPr>
          <p:cNvSpPr>
            <a:spLocks noGrp="1"/>
          </p:cNvSpPr>
          <p:nvPr>
            <p:ph type="dt" sz="half" idx="10"/>
          </p:nvPr>
        </p:nvSpPr>
        <p:spPr/>
        <p:txBody>
          <a:bodyPr/>
          <a:lstStyle/>
          <a:p>
            <a:fld id="{556775D3-DD79-9840-811D-4BEFA3251B0A}" type="datetimeFigureOut">
              <a:rPr lang="en-US" smtClean="0"/>
              <a:t>10/1/24</a:t>
            </a:fld>
            <a:endParaRPr lang="en-US"/>
          </a:p>
        </p:txBody>
      </p:sp>
      <p:sp>
        <p:nvSpPr>
          <p:cNvPr id="3" name="Footer Placeholder 2">
            <a:extLst>
              <a:ext uri="{FF2B5EF4-FFF2-40B4-BE49-F238E27FC236}">
                <a16:creationId xmlns:a16="http://schemas.microsoft.com/office/drawing/2014/main" id="{F589D40F-EA05-1B41-8DA3-5197F915F7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4418A3-0140-BC4A-AF56-54CB644F68CD}"/>
              </a:ext>
            </a:extLst>
          </p:cNvPr>
          <p:cNvSpPr>
            <a:spLocks noGrp="1"/>
          </p:cNvSpPr>
          <p:nvPr>
            <p:ph type="sldNum" sz="quarter" idx="12"/>
          </p:nvPr>
        </p:nvSpPr>
        <p:spPr/>
        <p:txBody>
          <a:bodyPr/>
          <a:lstStyle/>
          <a:p>
            <a:fld id="{308EED48-B5D1-2F4A-8CF4-9D550D85D7F5}" type="slidenum">
              <a:rPr lang="en-US" smtClean="0"/>
              <a:t>‹#›</a:t>
            </a:fld>
            <a:endParaRPr lang="en-US"/>
          </a:p>
        </p:txBody>
      </p:sp>
    </p:spTree>
    <p:extLst>
      <p:ext uri="{BB962C8B-B14F-4D97-AF65-F5344CB8AC3E}">
        <p14:creationId xmlns:p14="http://schemas.microsoft.com/office/powerpoint/2010/main" val="4106126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2516-8E3D-554E-B4B9-46A368C359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CBDE48-A196-4B4B-93D4-5A7B7DD542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C68694-9E09-F242-9BF2-AD9AEAAF46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B6FF7-EC49-2149-99E9-2AB5236AD2EB}"/>
              </a:ext>
            </a:extLst>
          </p:cNvPr>
          <p:cNvSpPr>
            <a:spLocks noGrp="1"/>
          </p:cNvSpPr>
          <p:nvPr>
            <p:ph type="dt" sz="half" idx="10"/>
          </p:nvPr>
        </p:nvSpPr>
        <p:spPr/>
        <p:txBody>
          <a:bodyPr/>
          <a:lstStyle/>
          <a:p>
            <a:fld id="{556775D3-DD79-9840-811D-4BEFA3251B0A}" type="datetimeFigureOut">
              <a:rPr lang="en-US" smtClean="0"/>
              <a:t>10/1/24</a:t>
            </a:fld>
            <a:endParaRPr lang="en-US"/>
          </a:p>
        </p:txBody>
      </p:sp>
      <p:sp>
        <p:nvSpPr>
          <p:cNvPr id="6" name="Footer Placeholder 5">
            <a:extLst>
              <a:ext uri="{FF2B5EF4-FFF2-40B4-BE49-F238E27FC236}">
                <a16:creationId xmlns:a16="http://schemas.microsoft.com/office/drawing/2014/main" id="{6B2D387C-599E-544B-9794-C5889A942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3EABD-180A-5A48-8B36-80975AA17C7C}"/>
              </a:ext>
            </a:extLst>
          </p:cNvPr>
          <p:cNvSpPr>
            <a:spLocks noGrp="1"/>
          </p:cNvSpPr>
          <p:nvPr>
            <p:ph type="sldNum" sz="quarter" idx="12"/>
          </p:nvPr>
        </p:nvSpPr>
        <p:spPr/>
        <p:txBody>
          <a:bodyPr/>
          <a:lstStyle/>
          <a:p>
            <a:fld id="{308EED48-B5D1-2F4A-8CF4-9D550D85D7F5}" type="slidenum">
              <a:rPr lang="en-US" smtClean="0"/>
              <a:t>‹#›</a:t>
            </a:fld>
            <a:endParaRPr lang="en-US"/>
          </a:p>
        </p:txBody>
      </p:sp>
    </p:spTree>
    <p:extLst>
      <p:ext uri="{BB962C8B-B14F-4D97-AF65-F5344CB8AC3E}">
        <p14:creationId xmlns:p14="http://schemas.microsoft.com/office/powerpoint/2010/main" val="1880545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10/1/24</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66803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BED4-6E6B-1646-B591-EC9887B35D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C472A4-88F2-0B41-A285-F023ED5509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8A4FFE-A76C-8A49-BBC2-B1609B28EB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8D57E-0147-B045-81FB-31DEC916B75D}"/>
              </a:ext>
            </a:extLst>
          </p:cNvPr>
          <p:cNvSpPr>
            <a:spLocks noGrp="1"/>
          </p:cNvSpPr>
          <p:nvPr>
            <p:ph type="dt" sz="half" idx="10"/>
          </p:nvPr>
        </p:nvSpPr>
        <p:spPr/>
        <p:txBody>
          <a:bodyPr/>
          <a:lstStyle/>
          <a:p>
            <a:fld id="{556775D3-DD79-9840-811D-4BEFA3251B0A}" type="datetimeFigureOut">
              <a:rPr lang="en-US" smtClean="0"/>
              <a:t>10/1/24</a:t>
            </a:fld>
            <a:endParaRPr lang="en-US"/>
          </a:p>
        </p:txBody>
      </p:sp>
      <p:sp>
        <p:nvSpPr>
          <p:cNvPr id="6" name="Footer Placeholder 5">
            <a:extLst>
              <a:ext uri="{FF2B5EF4-FFF2-40B4-BE49-F238E27FC236}">
                <a16:creationId xmlns:a16="http://schemas.microsoft.com/office/drawing/2014/main" id="{5B565656-6189-2C47-BBDE-3F022A9253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F91D9B-CBE9-0847-AF81-8B50852D12C1}"/>
              </a:ext>
            </a:extLst>
          </p:cNvPr>
          <p:cNvSpPr>
            <a:spLocks noGrp="1"/>
          </p:cNvSpPr>
          <p:nvPr>
            <p:ph type="sldNum" sz="quarter" idx="12"/>
          </p:nvPr>
        </p:nvSpPr>
        <p:spPr/>
        <p:txBody>
          <a:bodyPr/>
          <a:lstStyle/>
          <a:p>
            <a:fld id="{308EED48-B5D1-2F4A-8CF4-9D550D85D7F5}" type="slidenum">
              <a:rPr lang="en-US" smtClean="0"/>
              <a:t>‹#›</a:t>
            </a:fld>
            <a:endParaRPr lang="en-US"/>
          </a:p>
        </p:txBody>
      </p:sp>
    </p:spTree>
    <p:extLst>
      <p:ext uri="{BB962C8B-B14F-4D97-AF65-F5344CB8AC3E}">
        <p14:creationId xmlns:p14="http://schemas.microsoft.com/office/powerpoint/2010/main" val="42855388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AB2DF-8B45-0846-A936-5588009448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176B52-5757-264D-ACDD-29D1AAA785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D0F4C-5F15-8540-91B9-712BC38BC901}"/>
              </a:ext>
            </a:extLst>
          </p:cNvPr>
          <p:cNvSpPr>
            <a:spLocks noGrp="1"/>
          </p:cNvSpPr>
          <p:nvPr>
            <p:ph type="dt" sz="half" idx="10"/>
          </p:nvPr>
        </p:nvSpPr>
        <p:spPr/>
        <p:txBody>
          <a:bodyPr/>
          <a:lstStyle/>
          <a:p>
            <a:fld id="{556775D3-DD79-9840-811D-4BEFA3251B0A}" type="datetimeFigureOut">
              <a:rPr lang="en-US" smtClean="0"/>
              <a:t>10/1/24</a:t>
            </a:fld>
            <a:endParaRPr lang="en-US"/>
          </a:p>
        </p:txBody>
      </p:sp>
      <p:sp>
        <p:nvSpPr>
          <p:cNvPr id="5" name="Footer Placeholder 4">
            <a:extLst>
              <a:ext uri="{FF2B5EF4-FFF2-40B4-BE49-F238E27FC236}">
                <a16:creationId xmlns:a16="http://schemas.microsoft.com/office/drawing/2014/main" id="{53DE269B-0EBA-B94A-BB37-F4B6122E88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BD4A7-148F-2B4C-BBF4-44F4273D49EE}"/>
              </a:ext>
            </a:extLst>
          </p:cNvPr>
          <p:cNvSpPr>
            <a:spLocks noGrp="1"/>
          </p:cNvSpPr>
          <p:nvPr>
            <p:ph type="sldNum" sz="quarter" idx="12"/>
          </p:nvPr>
        </p:nvSpPr>
        <p:spPr/>
        <p:txBody>
          <a:bodyPr/>
          <a:lstStyle/>
          <a:p>
            <a:fld id="{308EED48-B5D1-2F4A-8CF4-9D550D85D7F5}" type="slidenum">
              <a:rPr lang="en-US" smtClean="0"/>
              <a:t>‹#›</a:t>
            </a:fld>
            <a:endParaRPr lang="en-US"/>
          </a:p>
        </p:txBody>
      </p:sp>
    </p:spTree>
    <p:extLst>
      <p:ext uri="{BB962C8B-B14F-4D97-AF65-F5344CB8AC3E}">
        <p14:creationId xmlns:p14="http://schemas.microsoft.com/office/powerpoint/2010/main" val="20002361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C05AB4-8650-9B43-9D5C-FAC0ED33BA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B5ACC0-FDB9-7347-AE73-C69D456A1C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3E6114-8D27-1A4C-B192-B78FA1B1CAF5}"/>
              </a:ext>
            </a:extLst>
          </p:cNvPr>
          <p:cNvSpPr>
            <a:spLocks noGrp="1"/>
          </p:cNvSpPr>
          <p:nvPr>
            <p:ph type="dt" sz="half" idx="10"/>
          </p:nvPr>
        </p:nvSpPr>
        <p:spPr/>
        <p:txBody>
          <a:bodyPr/>
          <a:lstStyle/>
          <a:p>
            <a:fld id="{556775D3-DD79-9840-811D-4BEFA3251B0A}" type="datetimeFigureOut">
              <a:rPr lang="en-US" smtClean="0"/>
              <a:t>10/1/24</a:t>
            </a:fld>
            <a:endParaRPr lang="en-US"/>
          </a:p>
        </p:txBody>
      </p:sp>
      <p:sp>
        <p:nvSpPr>
          <p:cNvPr id="5" name="Footer Placeholder 4">
            <a:extLst>
              <a:ext uri="{FF2B5EF4-FFF2-40B4-BE49-F238E27FC236}">
                <a16:creationId xmlns:a16="http://schemas.microsoft.com/office/drawing/2014/main" id="{E193E91A-1C5C-CF45-913A-7D9362904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94DFC-B171-9744-877A-039A7DD2BB11}"/>
              </a:ext>
            </a:extLst>
          </p:cNvPr>
          <p:cNvSpPr>
            <a:spLocks noGrp="1"/>
          </p:cNvSpPr>
          <p:nvPr>
            <p:ph type="sldNum" sz="quarter" idx="12"/>
          </p:nvPr>
        </p:nvSpPr>
        <p:spPr/>
        <p:txBody>
          <a:bodyPr/>
          <a:lstStyle/>
          <a:p>
            <a:fld id="{308EED48-B5D1-2F4A-8CF4-9D550D85D7F5}" type="slidenum">
              <a:rPr lang="en-US" smtClean="0"/>
              <a:t>‹#›</a:t>
            </a:fld>
            <a:endParaRPr lang="en-US"/>
          </a:p>
        </p:txBody>
      </p:sp>
    </p:spTree>
    <p:extLst>
      <p:ext uri="{BB962C8B-B14F-4D97-AF65-F5344CB8AC3E}">
        <p14:creationId xmlns:p14="http://schemas.microsoft.com/office/powerpoint/2010/main" val="2972656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574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43804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10/1/24</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1291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10/1/24</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8114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10/1/24</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15069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10/1/24</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6873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10/1/24</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6353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10/1/24</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536789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10/1/24</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48124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10/1/24</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67844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CEEA0C-D918-5A42-8655-6B06BBB88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4D2205-5319-4748-9CDC-A8B5CE26C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7CEAD-BD3C-A64F-B4E6-5355EE04D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775D3-DD79-9840-811D-4BEFA3251B0A}" type="datetimeFigureOut">
              <a:rPr lang="en-US" smtClean="0"/>
              <a:t>10/1/24</a:t>
            </a:fld>
            <a:endParaRPr lang="en-US"/>
          </a:p>
        </p:txBody>
      </p:sp>
      <p:sp>
        <p:nvSpPr>
          <p:cNvPr id="5" name="Footer Placeholder 4">
            <a:extLst>
              <a:ext uri="{FF2B5EF4-FFF2-40B4-BE49-F238E27FC236}">
                <a16:creationId xmlns:a16="http://schemas.microsoft.com/office/drawing/2014/main" id="{A46759A6-AB62-0F40-81B1-87AD4E3902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DEA99A-DE1B-0749-95DC-B725B6D82F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EED48-B5D1-2F4A-8CF4-9D550D85D7F5}" type="slidenum">
              <a:rPr lang="en-US" smtClean="0"/>
              <a:t>‹#›</a:t>
            </a:fld>
            <a:endParaRPr lang="en-US"/>
          </a:p>
        </p:txBody>
      </p:sp>
      <p:pic>
        <p:nvPicPr>
          <p:cNvPr id="7" name="Picture 6">
            <a:extLst>
              <a:ext uri="{FF2B5EF4-FFF2-40B4-BE49-F238E27FC236}">
                <a16:creationId xmlns:a16="http://schemas.microsoft.com/office/drawing/2014/main" id="{E6F5DF92-5150-2821-B97E-F4DCB4B595EC}"/>
              </a:ext>
            </a:extLst>
          </p:cNvPr>
          <p:cNvPicPr>
            <a:picLocks noChangeAspect="1"/>
          </p:cNvPicPr>
          <p:nvPr userDrawn="1"/>
        </p:nvPicPr>
        <p:blipFill>
          <a:blip r:embed="rId15"/>
          <a:stretch>
            <a:fillRect/>
          </a:stretch>
        </p:blipFill>
        <p:spPr>
          <a:xfrm>
            <a:off x="0" y="5798601"/>
            <a:ext cx="2836985" cy="1059303"/>
          </a:xfrm>
          <a:prstGeom prst="rect">
            <a:avLst/>
          </a:prstGeom>
          <a:solidFill>
            <a:schemeClr val="tx1"/>
          </a:solidFill>
        </p:spPr>
      </p:pic>
      <p:pic>
        <p:nvPicPr>
          <p:cNvPr id="8" name="Picture 7">
            <a:extLst>
              <a:ext uri="{FF2B5EF4-FFF2-40B4-BE49-F238E27FC236}">
                <a16:creationId xmlns:a16="http://schemas.microsoft.com/office/drawing/2014/main" id="{BFCC2601-8869-8901-0979-36E6DA4BAE2D}"/>
              </a:ext>
            </a:extLst>
          </p:cNvPr>
          <p:cNvPicPr>
            <a:picLocks noChangeAspect="1"/>
          </p:cNvPicPr>
          <p:nvPr userDrawn="1"/>
        </p:nvPicPr>
        <p:blipFill>
          <a:blip r:embed="rId16"/>
          <a:stretch>
            <a:fillRect/>
          </a:stretch>
        </p:blipFill>
        <p:spPr>
          <a:xfrm>
            <a:off x="9681109" y="6201671"/>
            <a:ext cx="2405852" cy="56831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08D9D324-1AB6-1C35-8409-72E5A6DB3EC4}"/>
              </a:ext>
            </a:extLst>
          </p:cNvPr>
          <p:cNvPicPr>
            <a:picLocks noChangeAspect="1"/>
          </p:cNvPicPr>
          <p:nvPr userDrawn="1"/>
        </p:nvPicPr>
        <p:blipFill>
          <a:blip r:embed="rId17"/>
          <a:stretch>
            <a:fillRect/>
          </a:stretch>
        </p:blipFill>
        <p:spPr>
          <a:xfrm>
            <a:off x="5665955" y="5798601"/>
            <a:ext cx="1731306" cy="1161440"/>
          </a:xfrm>
          <a:prstGeom prst="rect">
            <a:avLst/>
          </a:prstGeom>
        </p:spPr>
      </p:pic>
    </p:spTree>
    <p:extLst>
      <p:ext uri="{BB962C8B-B14F-4D97-AF65-F5344CB8AC3E}">
        <p14:creationId xmlns:p14="http://schemas.microsoft.com/office/powerpoint/2010/main" val="254334446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5.xml"/><Relationship Id="rId1" Type="http://schemas.openxmlformats.org/officeDocument/2006/relationships/themeOverride" Target="../theme/themeOverride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hemeOverride" Target="../theme/themeOverride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7.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8.xml"/><Relationship Id="rId7" Type="http://schemas.openxmlformats.org/officeDocument/2006/relationships/diagramQuickStyle" Target="../diagrams/quickStyle3.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4.png"/><Relationship Id="rId9" Type="http://schemas.microsoft.com/office/2007/relationships/diagramDrawing" Target="../diagrams/drawing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7.xml"/><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image" Target="../media/image40.png"/><Relationship Id="rId3" Type="http://schemas.openxmlformats.org/officeDocument/2006/relationships/notesSlide" Target="../notesSlides/notesSlide18.xml"/><Relationship Id="rId7" Type="http://schemas.openxmlformats.org/officeDocument/2006/relationships/image" Target="../media/image34.jpg"/><Relationship Id="rId12" Type="http://schemas.openxmlformats.org/officeDocument/2006/relationships/image" Target="../media/image39.jpg"/><Relationship Id="rId2" Type="http://schemas.openxmlformats.org/officeDocument/2006/relationships/slideLayout" Target="../slideLayouts/slideLayout1.xml"/><Relationship Id="rId1" Type="http://schemas.openxmlformats.org/officeDocument/2006/relationships/themeOverride" Target="../theme/themeOverride13.xml"/><Relationship Id="rId6" Type="http://schemas.openxmlformats.org/officeDocument/2006/relationships/image" Target="../media/image33.jpg"/><Relationship Id="rId11" Type="http://schemas.openxmlformats.org/officeDocument/2006/relationships/image" Target="../media/image38.jpg"/><Relationship Id="rId5" Type="http://schemas.openxmlformats.org/officeDocument/2006/relationships/image" Target="../media/image32.jpg"/><Relationship Id="rId10" Type="http://schemas.openxmlformats.org/officeDocument/2006/relationships/image" Target="../media/image37.jpg"/><Relationship Id="rId4" Type="http://schemas.openxmlformats.org/officeDocument/2006/relationships/image" Target="../media/image31.jpg"/><Relationship Id="rId9" Type="http://schemas.openxmlformats.org/officeDocument/2006/relationships/image" Target="../media/image36.jpg"/><Relationship Id="rId1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hemeOverride" Target="../theme/themeOverride16.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hemeOverride" Target="../theme/themeOverride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notesSlide" Target="../notesSlides/notesSlide20.xml"/><Relationship Id="rId7" Type="http://schemas.openxmlformats.org/officeDocument/2006/relationships/diagramQuickStyle" Target="../diagrams/quickStyle5.xml"/><Relationship Id="rId2" Type="http://schemas.openxmlformats.org/officeDocument/2006/relationships/slideLayout" Target="../slideLayouts/slideLayout2.xml"/><Relationship Id="rId1" Type="http://schemas.openxmlformats.org/officeDocument/2006/relationships/themeOverride" Target="../theme/themeOverride18.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49.png"/><Relationship Id="rId9" Type="http://schemas.microsoft.com/office/2007/relationships/diagramDrawing" Target="../diagrams/drawing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notesSlide" Target="../notesSlides/notesSlide24.xml"/><Relationship Id="rId7" Type="http://schemas.openxmlformats.org/officeDocument/2006/relationships/diagramQuickStyle" Target="../diagrams/quickStyle6.xml"/><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52.png"/><Relationship Id="rId9" Type="http://schemas.microsoft.com/office/2007/relationships/diagramDrawing" Target="../diagrams/drawing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slideLayout" Target="../slideLayouts/slideLayout2.xml"/><Relationship Id="rId1" Type="http://schemas.openxmlformats.org/officeDocument/2006/relationships/themeOverride" Target="../theme/themeOverride21.xml"/><Relationship Id="rId5" Type="http://schemas.openxmlformats.org/officeDocument/2006/relationships/image" Target="../media/image55.jpg"/><Relationship Id="rId4" Type="http://schemas.openxmlformats.org/officeDocument/2006/relationships/image" Target="../media/image54.jp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hemeOverride" Target="../theme/themeOverride2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hemeOverride" Target="../theme/themeOverride2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hemeOverride" Target="../theme/themeOverride2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2.xml"/><Relationship Id="rId1" Type="http://schemas.openxmlformats.org/officeDocument/2006/relationships/themeOverride" Target="../theme/themeOverride2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2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2.xml"/><Relationship Id="rId1" Type="http://schemas.openxmlformats.org/officeDocument/2006/relationships/themeOverride" Target="../theme/themeOverride3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slideLayout" Target="../slideLayouts/slideLayout2.xml"/><Relationship Id="rId1" Type="http://schemas.openxmlformats.org/officeDocument/2006/relationships/themeOverride" Target="../theme/themeOverride3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hemeOverride" Target="../theme/themeOverride33.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8" Type="http://schemas.openxmlformats.org/officeDocument/2006/relationships/image" Target="../media/image94.jpg"/><Relationship Id="rId13" Type="http://schemas.openxmlformats.org/officeDocument/2006/relationships/image" Target="../media/image99.jp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jpg"/><Relationship Id="rId2" Type="http://schemas.openxmlformats.org/officeDocument/2006/relationships/image" Target="../media/image88.png"/><Relationship Id="rId1" Type="http://schemas.openxmlformats.org/officeDocument/2006/relationships/slideLayout" Target="../slideLayouts/slideLayout17.xml"/><Relationship Id="rId6" Type="http://schemas.openxmlformats.org/officeDocument/2006/relationships/image" Target="../media/image92.png"/><Relationship Id="rId11" Type="http://schemas.openxmlformats.org/officeDocument/2006/relationships/image" Target="../media/image97.jpg"/><Relationship Id="rId5" Type="http://schemas.openxmlformats.org/officeDocument/2006/relationships/image" Target="../media/image91.png"/><Relationship Id="rId10" Type="http://schemas.openxmlformats.org/officeDocument/2006/relationships/image" Target="../media/image96.jpeg"/><Relationship Id="rId4" Type="http://schemas.openxmlformats.org/officeDocument/2006/relationships/image" Target="../media/image90.png"/><Relationship Id="rId9" Type="http://schemas.openxmlformats.org/officeDocument/2006/relationships/image" Target="../media/image95.jpg"/></Relationships>
</file>

<file path=ppt/slides/_rels/slide58.xml.rels><?xml version="1.0" encoding="UTF-8" standalone="yes"?>
<Relationships xmlns="http://schemas.openxmlformats.org/package/2006/relationships"><Relationship Id="rId3" Type="http://schemas.openxmlformats.org/officeDocument/2006/relationships/hyperlink" Target="mailto:jay.chhablani@gmail.com" TargetMode="External"/><Relationship Id="rId2" Type="http://schemas.openxmlformats.org/officeDocument/2006/relationships/image" Target="../media/image100.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C56C1C4-4B41-7DB5-0756-837298BE84BF}"/>
              </a:ext>
            </a:extLst>
          </p:cNvPr>
          <p:cNvPicPr>
            <a:picLocks noChangeAspect="1"/>
          </p:cNvPicPr>
          <p:nvPr/>
        </p:nvPicPr>
        <p:blipFill>
          <a:blip r:embed="rId2">
            <a:alphaModFix amt="40000"/>
          </a:blip>
          <a:srcRect r="25"/>
          <a:stretch/>
        </p:blipFill>
        <p:spPr>
          <a:xfrm>
            <a:off x="20" y="10"/>
            <a:ext cx="12188932" cy="6857990"/>
          </a:xfrm>
          <a:prstGeom prst="rect">
            <a:avLst/>
          </a:prstGeom>
        </p:spPr>
      </p:pic>
      <p:sp>
        <p:nvSpPr>
          <p:cNvPr id="2" name="Title 1">
            <a:extLst>
              <a:ext uri="{FF2B5EF4-FFF2-40B4-BE49-F238E27FC236}">
                <a16:creationId xmlns:a16="http://schemas.microsoft.com/office/drawing/2014/main" id="{E8386F77-B71C-6148-DC4D-260BC6CA0CDB}"/>
              </a:ext>
            </a:extLst>
          </p:cNvPr>
          <p:cNvSpPr>
            <a:spLocks noGrp="1"/>
          </p:cNvSpPr>
          <p:nvPr>
            <p:ph type="ctrTitle"/>
          </p:nvPr>
        </p:nvSpPr>
        <p:spPr>
          <a:xfrm>
            <a:off x="482600" y="732032"/>
            <a:ext cx="6900839" cy="2736390"/>
          </a:xfrm>
        </p:spPr>
        <p:txBody>
          <a:bodyPr anchor="t">
            <a:normAutofit/>
          </a:bodyPr>
          <a:lstStyle/>
          <a:p>
            <a:pPr>
              <a:lnSpc>
                <a:spcPct val="90000"/>
              </a:lnSpc>
            </a:pPr>
            <a:r>
              <a:rPr lang="en-US" sz="6200" dirty="0">
                <a:solidFill>
                  <a:srgbClr val="FFFFFF"/>
                </a:solidFill>
              </a:rPr>
              <a:t>Artificial Intelligence in Ophthalmology</a:t>
            </a:r>
          </a:p>
        </p:txBody>
      </p:sp>
      <p:sp>
        <p:nvSpPr>
          <p:cNvPr id="3" name="Subtitle 2">
            <a:extLst>
              <a:ext uri="{FF2B5EF4-FFF2-40B4-BE49-F238E27FC236}">
                <a16:creationId xmlns:a16="http://schemas.microsoft.com/office/drawing/2014/main" id="{9F78604E-3C49-E390-C88C-77933EC00B4B}"/>
              </a:ext>
            </a:extLst>
          </p:cNvPr>
          <p:cNvSpPr>
            <a:spLocks noGrp="1"/>
          </p:cNvSpPr>
          <p:nvPr>
            <p:ph type="subTitle" idx="1"/>
          </p:nvPr>
        </p:nvSpPr>
        <p:spPr>
          <a:xfrm>
            <a:off x="5968721" y="3389573"/>
            <a:ext cx="5613928" cy="2761962"/>
          </a:xfrm>
        </p:spPr>
        <p:txBody>
          <a:bodyPr anchor="b">
            <a:normAutofit/>
          </a:bodyPr>
          <a:lstStyle/>
          <a:p>
            <a:pPr algn="r"/>
            <a:r>
              <a:rPr lang="en-US" sz="3600" dirty="0">
                <a:solidFill>
                  <a:srgbClr val="FFFFFF"/>
                </a:solidFill>
              </a:rPr>
              <a:t>Jay Chhablani, MD</a:t>
            </a:r>
          </a:p>
          <a:p>
            <a:pPr algn="r"/>
            <a:r>
              <a:rPr lang="en-US" sz="1800" dirty="0">
                <a:solidFill>
                  <a:srgbClr val="FFFFFF"/>
                </a:solidFill>
              </a:rPr>
              <a:t>Professor of Ophthalmology, University of Pittsburgh</a:t>
            </a:r>
          </a:p>
          <a:p>
            <a:pPr algn="r"/>
            <a:r>
              <a:rPr lang="en-US" sz="1800" dirty="0">
                <a:solidFill>
                  <a:srgbClr val="FFFFFF"/>
                </a:solidFill>
              </a:rPr>
              <a:t>Director, Clinical Research, UPMC Eye Center</a:t>
            </a:r>
          </a:p>
          <a:p>
            <a:pPr algn="r"/>
            <a:r>
              <a:rPr lang="en-US" sz="1800" dirty="0">
                <a:solidFill>
                  <a:srgbClr val="FFFFFF"/>
                </a:solidFill>
              </a:rPr>
              <a:t>Director, Choroidal Analysis Research (CAR) Team</a:t>
            </a:r>
          </a:p>
          <a:p>
            <a:pPr algn="r"/>
            <a:r>
              <a:rPr lang="en-US" sz="1800" dirty="0">
                <a:solidFill>
                  <a:srgbClr val="FFFFFF"/>
                </a:solidFill>
              </a:rPr>
              <a:t>Faculty - Clinician, UPMC Eye Center</a:t>
            </a:r>
          </a:p>
        </p:txBody>
      </p:sp>
      <p:cxnSp>
        <p:nvCxnSpPr>
          <p:cNvPr id="19" name="Straight Connector 18">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3123269"/>
      </p:ext>
    </p:extLst>
  </p:cSld>
  <p:clrMapOvr>
    <a:masterClrMapping/>
  </p:clrMapOvr>
  <mc:AlternateContent xmlns:mc="http://schemas.openxmlformats.org/markup-compatibility/2006" xmlns:p14="http://schemas.microsoft.com/office/powerpoint/2010/main">
    <mc:Choice Requires="p14">
      <p:transition spd="slow" p14:dur="2000" advTm="8402"/>
    </mc:Choice>
    <mc:Fallback xmlns="">
      <p:transition spd="slow" advTm="840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753B-55F3-BE64-3A13-05DE39617032}"/>
              </a:ext>
            </a:extLst>
          </p:cNvPr>
          <p:cNvSpPr>
            <a:spLocks noGrp="1"/>
          </p:cNvSpPr>
          <p:nvPr>
            <p:ph type="title"/>
          </p:nvPr>
        </p:nvSpPr>
        <p:spPr>
          <a:xfrm>
            <a:off x="331875" y="-167097"/>
            <a:ext cx="10634472" cy="2157984"/>
          </a:xfrm>
        </p:spPr>
        <p:txBody>
          <a:bodyPr/>
          <a:lstStyle/>
          <a:p>
            <a:pPr>
              <a:spcBef>
                <a:spcPts val="1000"/>
              </a:spcBef>
            </a:pPr>
            <a:r>
              <a:rPr lang="en-US" sz="4800" dirty="0">
                <a:latin typeface="+mn-lt"/>
                <a:ea typeface="+mn-ea"/>
                <a:cs typeface="+mn-cs"/>
              </a:rPr>
              <a:t>Types of Ophthalmic images</a:t>
            </a:r>
          </a:p>
        </p:txBody>
      </p:sp>
      <p:pic>
        <p:nvPicPr>
          <p:cNvPr id="23" name="Picture 6" descr="Diagram&#10;&#10;Description automatically generated">
            <a:extLst>
              <a:ext uri="{FF2B5EF4-FFF2-40B4-BE49-F238E27FC236}">
                <a16:creationId xmlns:a16="http://schemas.microsoft.com/office/drawing/2014/main" id="{87E886A7-DC61-AC1F-5D89-210308038B43}"/>
              </a:ext>
            </a:extLst>
          </p:cNvPr>
          <p:cNvPicPr>
            <a:picLocks noGrp="1" noChangeAspect="1"/>
          </p:cNvPicPr>
          <p:nvPr>
            <p:ph idx="1"/>
          </p:nvPr>
        </p:nvPicPr>
        <p:blipFill>
          <a:blip r:embed="rId3"/>
          <a:stretch>
            <a:fillRect/>
          </a:stretch>
        </p:blipFill>
        <p:spPr>
          <a:xfrm>
            <a:off x="685217" y="1672499"/>
            <a:ext cx="3569541" cy="2974618"/>
          </a:xfrm>
          <a:prstGeom prst="rect">
            <a:avLst/>
          </a:prstGeom>
        </p:spPr>
      </p:pic>
      <p:pic>
        <p:nvPicPr>
          <p:cNvPr id="22" name="Picture 21">
            <a:extLst>
              <a:ext uri="{FF2B5EF4-FFF2-40B4-BE49-F238E27FC236}">
                <a16:creationId xmlns:a16="http://schemas.microsoft.com/office/drawing/2014/main" id="{2F21CDF4-66BA-0378-6A4F-30F8F6ACA277}"/>
              </a:ext>
            </a:extLst>
          </p:cNvPr>
          <p:cNvPicPr>
            <a:picLocks noChangeAspect="1"/>
          </p:cNvPicPr>
          <p:nvPr/>
        </p:nvPicPr>
        <p:blipFill>
          <a:blip r:embed="rId4"/>
          <a:stretch>
            <a:fillRect/>
          </a:stretch>
        </p:blipFill>
        <p:spPr>
          <a:xfrm>
            <a:off x="4254758" y="2982334"/>
            <a:ext cx="7413167" cy="3329566"/>
          </a:xfrm>
          <a:prstGeom prst="rect">
            <a:avLst/>
          </a:prstGeom>
        </p:spPr>
      </p:pic>
    </p:spTree>
    <p:extLst>
      <p:ext uri="{BB962C8B-B14F-4D97-AF65-F5344CB8AC3E}">
        <p14:creationId xmlns:p14="http://schemas.microsoft.com/office/powerpoint/2010/main" val="1564675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pic>
        <p:nvPicPr>
          <p:cNvPr id="23" name="Picture 6" descr="Diagram&#10;&#10;Description automatically generated">
            <a:extLst>
              <a:ext uri="{FF2B5EF4-FFF2-40B4-BE49-F238E27FC236}">
                <a16:creationId xmlns:a16="http://schemas.microsoft.com/office/drawing/2014/main" id="{87E886A7-DC61-AC1F-5D89-210308038B43}"/>
              </a:ext>
            </a:extLst>
          </p:cNvPr>
          <p:cNvPicPr>
            <a:picLocks noGrp="1" noChangeAspect="1"/>
          </p:cNvPicPr>
          <p:nvPr>
            <p:ph idx="1"/>
          </p:nvPr>
        </p:nvPicPr>
        <p:blipFill>
          <a:blip r:embed="rId3"/>
          <a:stretch>
            <a:fillRect/>
          </a:stretch>
        </p:blipFill>
        <p:spPr>
          <a:xfrm>
            <a:off x="685217" y="1672499"/>
            <a:ext cx="3569541" cy="2974618"/>
          </a:xfrm>
          <a:prstGeom prst="rect">
            <a:avLst/>
          </a:prstGeom>
        </p:spPr>
      </p:pic>
      <p:pic>
        <p:nvPicPr>
          <p:cNvPr id="22" name="Picture 21">
            <a:extLst>
              <a:ext uri="{FF2B5EF4-FFF2-40B4-BE49-F238E27FC236}">
                <a16:creationId xmlns:a16="http://schemas.microsoft.com/office/drawing/2014/main" id="{2F21CDF4-66BA-0378-6A4F-30F8F6ACA277}"/>
              </a:ext>
            </a:extLst>
          </p:cNvPr>
          <p:cNvPicPr>
            <a:picLocks noChangeAspect="1"/>
          </p:cNvPicPr>
          <p:nvPr/>
        </p:nvPicPr>
        <p:blipFill>
          <a:blip r:embed="rId4"/>
          <a:stretch>
            <a:fillRect/>
          </a:stretch>
        </p:blipFill>
        <p:spPr>
          <a:xfrm>
            <a:off x="4254758" y="2982334"/>
            <a:ext cx="7413167" cy="3329566"/>
          </a:xfrm>
          <a:prstGeom prst="rect">
            <a:avLst/>
          </a:prstGeom>
        </p:spPr>
      </p:pic>
      <p:cxnSp>
        <p:nvCxnSpPr>
          <p:cNvPr id="25" name="Straight Connector 24">
            <a:extLst>
              <a:ext uri="{FF2B5EF4-FFF2-40B4-BE49-F238E27FC236}">
                <a16:creationId xmlns:a16="http://schemas.microsoft.com/office/drawing/2014/main" id="{4A0C4A78-A3E1-A714-9C02-20399352A2A8}"/>
              </a:ext>
            </a:extLst>
          </p:cNvPr>
          <p:cNvCxnSpPr>
            <a:cxnSpLocks/>
          </p:cNvCxnSpPr>
          <p:nvPr/>
        </p:nvCxnSpPr>
        <p:spPr>
          <a:xfrm>
            <a:off x="4208109" y="2902661"/>
            <a:ext cx="0" cy="34747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E7F819-C182-10F0-9E4F-8B12BBD5BE4A}"/>
              </a:ext>
            </a:extLst>
          </p:cNvPr>
          <p:cNvCxnSpPr>
            <a:cxnSpLocks/>
          </p:cNvCxnSpPr>
          <p:nvPr/>
        </p:nvCxnSpPr>
        <p:spPr>
          <a:xfrm>
            <a:off x="4198311" y="2920482"/>
            <a:ext cx="2286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0D790ED-4708-3B8B-8487-0345F4087799}"/>
              </a:ext>
            </a:extLst>
          </p:cNvPr>
          <p:cNvCxnSpPr>
            <a:cxnSpLocks/>
          </p:cNvCxnSpPr>
          <p:nvPr/>
        </p:nvCxnSpPr>
        <p:spPr>
          <a:xfrm>
            <a:off x="4188926" y="6358719"/>
            <a:ext cx="6400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523C34-87C0-3005-E7CF-9E5435575D1A}"/>
              </a:ext>
            </a:extLst>
          </p:cNvPr>
          <p:cNvCxnSpPr>
            <a:cxnSpLocks/>
          </p:cNvCxnSpPr>
          <p:nvPr/>
        </p:nvCxnSpPr>
        <p:spPr>
          <a:xfrm>
            <a:off x="6488825" y="4122482"/>
            <a:ext cx="40690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B2460D-D536-43A5-DF48-07281409AE0C}"/>
              </a:ext>
            </a:extLst>
          </p:cNvPr>
          <p:cNvCxnSpPr>
            <a:cxnSpLocks/>
          </p:cNvCxnSpPr>
          <p:nvPr/>
        </p:nvCxnSpPr>
        <p:spPr>
          <a:xfrm>
            <a:off x="6484311" y="2902661"/>
            <a:ext cx="0" cy="1238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1E0E7D-7445-FC04-0FAE-65FDDCEA408F}"/>
              </a:ext>
            </a:extLst>
          </p:cNvPr>
          <p:cNvCxnSpPr>
            <a:cxnSpLocks/>
          </p:cNvCxnSpPr>
          <p:nvPr/>
        </p:nvCxnSpPr>
        <p:spPr>
          <a:xfrm>
            <a:off x="10567236" y="4101904"/>
            <a:ext cx="0" cy="22585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C020609-DC57-CEC9-7591-62BC02B387A4}"/>
              </a:ext>
            </a:extLst>
          </p:cNvPr>
          <p:cNvSpPr/>
          <p:nvPr/>
        </p:nvSpPr>
        <p:spPr>
          <a:xfrm>
            <a:off x="1558212" y="2780522"/>
            <a:ext cx="718451" cy="1166313"/>
          </a:xfrm>
          <a:prstGeom prst="ellipse">
            <a:avLst/>
          </a:prstGeom>
          <a:noFill/>
          <a:ln w="412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E1E03B5-CB6D-8FA8-2B19-4312CE3317E7}"/>
              </a:ext>
            </a:extLst>
          </p:cNvPr>
          <p:cNvCxnSpPr/>
          <p:nvPr/>
        </p:nvCxnSpPr>
        <p:spPr>
          <a:xfrm>
            <a:off x="2062065" y="2780522"/>
            <a:ext cx="2126861" cy="122139"/>
          </a:xfrm>
          <a:prstGeom prst="line">
            <a:avLst/>
          </a:prstGeom>
          <a:ln w="317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C509C5E-14F3-E4F4-58C0-E6581BA429C9}"/>
              </a:ext>
            </a:extLst>
          </p:cNvPr>
          <p:cNvCxnSpPr>
            <a:cxnSpLocks/>
          </p:cNvCxnSpPr>
          <p:nvPr/>
        </p:nvCxnSpPr>
        <p:spPr>
          <a:xfrm>
            <a:off x="1912311" y="3964656"/>
            <a:ext cx="2286000" cy="2409095"/>
          </a:xfrm>
          <a:prstGeom prst="line">
            <a:avLst/>
          </a:prstGeom>
          <a:ln w="317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37D705C-7C04-5F8F-AA51-70A336436F58}"/>
              </a:ext>
            </a:extLst>
          </p:cNvPr>
          <p:cNvSpPr txBox="1"/>
          <p:nvPr/>
        </p:nvSpPr>
        <p:spPr>
          <a:xfrm>
            <a:off x="6342419" y="2094430"/>
            <a:ext cx="2137157" cy="363257"/>
          </a:xfrm>
          <a:prstGeom prst="rect">
            <a:avLst/>
          </a:prstGeom>
          <a:noFill/>
        </p:spPr>
        <p:txBody>
          <a:bodyPr wrap="square">
            <a:spAutoFit/>
          </a:bodyPr>
          <a:lstStyle/>
          <a:p>
            <a:pPr algn="ctr"/>
            <a:r>
              <a:rPr lang="en-US" sz="2000" b="1">
                <a:cs typeface="Calibri"/>
              </a:rPr>
              <a:t>Anterior Segment </a:t>
            </a:r>
          </a:p>
        </p:txBody>
      </p:sp>
      <p:sp>
        <p:nvSpPr>
          <p:cNvPr id="5" name="Title 1">
            <a:extLst>
              <a:ext uri="{FF2B5EF4-FFF2-40B4-BE49-F238E27FC236}">
                <a16:creationId xmlns:a16="http://schemas.microsoft.com/office/drawing/2014/main" id="{A4D6B9A3-C8CB-520E-186D-449872361A7E}"/>
              </a:ext>
            </a:extLst>
          </p:cNvPr>
          <p:cNvSpPr txBox="1">
            <a:spLocks/>
          </p:cNvSpPr>
          <p:nvPr/>
        </p:nvSpPr>
        <p:spPr>
          <a:xfrm>
            <a:off x="331875" y="-167097"/>
            <a:ext cx="10634472" cy="215798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4400" dirty="0">
                <a:latin typeface="+mn-lt"/>
                <a:ea typeface="+mn-ea"/>
                <a:cs typeface="+mn-cs"/>
              </a:rPr>
              <a:t>Types of Ophthalmic images</a:t>
            </a:r>
            <a:endParaRPr lang="en-US" sz="4400" dirty="0"/>
          </a:p>
        </p:txBody>
      </p:sp>
    </p:spTree>
    <p:extLst>
      <p:ext uri="{BB962C8B-B14F-4D97-AF65-F5344CB8AC3E}">
        <p14:creationId xmlns:p14="http://schemas.microsoft.com/office/powerpoint/2010/main" val="2683767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pic>
        <p:nvPicPr>
          <p:cNvPr id="23" name="Picture 6" descr="Diagram&#10;&#10;Description automatically generated">
            <a:extLst>
              <a:ext uri="{FF2B5EF4-FFF2-40B4-BE49-F238E27FC236}">
                <a16:creationId xmlns:a16="http://schemas.microsoft.com/office/drawing/2014/main" id="{87E886A7-DC61-AC1F-5D89-210308038B43}"/>
              </a:ext>
            </a:extLst>
          </p:cNvPr>
          <p:cNvPicPr>
            <a:picLocks noGrp="1" noChangeAspect="1"/>
          </p:cNvPicPr>
          <p:nvPr>
            <p:ph idx="1"/>
          </p:nvPr>
        </p:nvPicPr>
        <p:blipFill>
          <a:blip r:embed="rId3"/>
          <a:stretch>
            <a:fillRect/>
          </a:stretch>
        </p:blipFill>
        <p:spPr>
          <a:xfrm>
            <a:off x="685217" y="1672499"/>
            <a:ext cx="3569541" cy="2974618"/>
          </a:xfrm>
          <a:prstGeom prst="rect">
            <a:avLst/>
          </a:prstGeom>
        </p:spPr>
      </p:pic>
      <p:pic>
        <p:nvPicPr>
          <p:cNvPr id="22" name="Picture 21">
            <a:extLst>
              <a:ext uri="{FF2B5EF4-FFF2-40B4-BE49-F238E27FC236}">
                <a16:creationId xmlns:a16="http://schemas.microsoft.com/office/drawing/2014/main" id="{2F21CDF4-66BA-0378-6A4F-30F8F6ACA277}"/>
              </a:ext>
            </a:extLst>
          </p:cNvPr>
          <p:cNvPicPr>
            <a:picLocks noChangeAspect="1"/>
          </p:cNvPicPr>
          <p:nvPr/>
        </p:nvPicPr>
        <p:blipFill>
          <a:blip r:embed="rId4"/>
          <a:stretch>
            <a:fillRect/>
          </a:stretch>
        </p:blipFill>
        <p:spPr>
          <a:xfrm>
            <a:off x="4254758" y="2982334"/>
            <a:ext cx="7413167" cy="3329566"/>
          </a:xfrm>
          <a:prstGeom prst="rect">
            <a:avLst/>
          </a:prstGeom>
        </p:spPr>
      </p:pic>
      <p:cxnSp>
        <p:nvCxnSpPr>
          <p:cNvPr id="25" name="Straight Connector 24">
            <a:extLst>
              <a:ext uri="{FF2B5EF4-FFF2-40B4-BE49-F238E27FC236}">
                <a16:creationId xmlns:a16="http://schemas.microsoft.com/office/drawing/2014/main" id="{4A0C4A78-A3E1-A714-9C02-20399352A2A8}"/>
              </a:ext>
            </a:extLst>
          </p:cNvPr>
          <p:cNvCxnSpPr>
            <a:cxnSpLocks/>
          </p:cNvCxnSpPr>
          <p:nvPr/>
        </p:nvCxnSpPr>
        <p:spPr>
          <a:xfrm>
            <a:off x="11681927" y="2902661"/>
            <a:ext cx="0" cy="34747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E7F819-C182-10F0-9E4F-8B12BBD5BE4A}"/>
              </a:ext>
            </a:extLst>
          </p:cNvPr>
          <p:cNvCxnSpPr>
            <a:cxnSpLocks/>
          </p:cNvCxnSpPr>
          <p:nvPr/>
        </p:nvCxnSpPr>
        <p:spPr>
          <a:xfrm>
            <a:off x="10549083" y="6351141"/>
            <a:ext cx="1143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0D790ED-4708-3B8B-8487-0345F4087799}"/>
              </a:ext>
            </a:extLst>
          </p:cNvPr>
          <p:cNvCxnSpPr>
            <a:cxnSpLocks/>
          </p:cNvCxnSpPr>
          <p:nvPr/>
        </p:nvCxnSpPr>
        <p:spPr>
          <a:xfrm>
            <a:off x="6479868" y="2917017"/>
            <a:ext cx="52120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523C34-87C0-3005-E7CF-9E5435575D1A}"/>
              </a:ext>
            </a:extLst>
          </p:cNvPr>
          <p:cNvCxnSpPr>
            <a:cxnSpLocks/>
          </p:cNvCxnSpPr>
          <p:nvPr/>
        </p:nvCxnSpPr>
        <p:spPr>
          <a:xfrm>
            <a:off x="6488825" y="4122482"/>
            <a:ext cx="40690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B2460D-D536-43A5-DF48-07281409AE0C}"/>
              </a:ext>
            </a:extLst>
          </p:cNvPr>
          <p:cNvCxnSpPr>
            <a:cxnSpLocks/>
          </p:cNvCxnSpPr>
          <p:nvPr/>
        </p:nvCxnSpPr>
        <p:spPr>
          <a:xfrm>
            <a:off x="6484311" y="2902661"/>
            <a:ext cx="0" cy="1238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1E0E7D-7445-FC04-0FAE-65FDDCEA408F}"/>
              </a:ext>
            </a:extLst>
          </p:cNvPr>
          <p:cNvCxnSpPr>
            <a:cxnSpLocks/>
          </p:cNvCxnSpPr>
          <p:nvPr/>
        </p:nvCxnSpPr>
        <p:spPr>
          <a:xfrm>
            <a:off x="10567236" y="4101904"/>
            <a:ext cx="0" cy="22585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C020609-DC57-CEC9-7591-62BC02B387A4}"/>
              </a:ext>
            </a:extLst>
          </p:cNvPr>
          <p:cNvSpPr/>
          <p:nvPr/>
        </p:nvSpPr>
        <p:spPr>
          <a:xfrm>
            <a:off x="2974770" y="3098938"/>
            <a:ext cx="539783" cy="796607"/>
          </a:xfrm>
          <a:prstGeom prst="ellipse">
            <a:avLst/>
          </a:prstGeom>
          <a:noFill/>
          <a:ln w="412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E1E03B5-CB6D-8FA8-2B19-4312CE3317E7}"/>
              </a:ext>
            </a:extLst>
          </p:cNvPr>
          <p:cNvCxnSpPr>
            <a:cxnSpLocks/>
          </p:cNvCxnSpPr>
          <p:nvPr/>
        </p:nvCxnSpPr>
        <p:spPr>
          <a:xfrm flipV="1">
            <a:off x="3368351" y="2926348"/>
            <a:ext cx="3120474" cy="169641"/>
          </a:xfrm>
          <a:prstGeom prst="line">
            <a:avLst/>
          </a:prstGeom>
          <a:ln w="317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C509C5E-14F3-E4F4-58C0-E6581BA429C9}"/>
              </a:ext>
            </a:extLst>
          </p:cNvPr>
          <p:cNvCxnSpPr>
            <a:cxnSpLocks/>
            <a:stCxn id="39" idx="4"/>
          </p:cNvCxnSpPr>
          <p:nvPr/>
        </p:nvCxnSpPr>
        <p:spPr>
          <a:xfrm>
            <a:off x="3244662" y="3895545"/>
            <a:ext cx="3235206" cy="226937"/>
          </a:xfrm>
          <a:prstGeom prst="line">
            <a:avLst/>
          </a:prstGeom>
          <a:ln w="317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751216B-4D15-5E41-2C93-EE2CA42DDBA9}"/>
              </a:ext>
            </a:extLst>
          </p:cNvPr>
          <p:cNvSpPr txBox="1"/>
          <p:nvPr/>
        </p:nvSpPr>
        <p:spPr>
          <a:xfrm>
            <a:off x="6235560" y="2104061"/>
            <a:ext cx="2350873" cy="399583"/>
          </a:xfrm>
          <a:prstGeom prst="rect">
            <a:avLst/>
          </a:prstGeom>
          <a:noFill/>
        </p:spPr>
        <p:txBody>
          <a:bodyPr wrap="square">
            <a:spAutoFit/>
          </a:bodyPr>
          <a:lstStyle/>
          <a:p>
            <a:pPr algn="ctr"/>
            <a:r>
              <a:rPr lang="en-US" sz="2000" b="1">
                <a:cs typeface="Calibri"/>
              </a:rPr>
              <a:t>Posterior Segment </a:t>
            </a:r>
          </a:p>
        </p:txBody>
      </p:sp>
      <p:sp>
        <p:nvSpPr>
          <p:cNvPr id="5" name="Title 1">
            <a:extLst>
              <a:ext uri="{FF2B5EF4-FFF2-40B4-BE49-F238E27FC236}">
                <a16:creationId xmlns:a16="http://schemas.microsoft.com/office/drawing/2014/main" id="{F24A650F-C5F3-ED39-29F6-ADEF1CB61743}"/>
              </a:ext>
            </a:extLst>
          </p:cNvPr>
          <p:cNvSpPr txBox="1">
            <a:spLocks/>
          </p:cNvSpPr>
          <p:nvPr/>
        </p:nvSpPr>
        <p:spPr>
          <a:xfrm>
            <a:off x="331875" y="-167097"/>
            <a:ext cx="10634472" cy="215798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4400" dirty="0">
                <a:latin typeface="+mn-lt"/>
                <a:ea typeface="+mn-ea"/>
                <a:cs typeface="+mn-cs"/>
              </a:rPr>
              <a:t>Types of Ophthalmic images</a:t>
            </a:r>
            <a:endParaRPr lang="en-US" sz="4400" dirty="0"/>
          </a:p>
        </p:txBody>
      </p:sp>
    </p:spTree>
    <p:extLst>
      <p:ext uri="{BB962C8B-B14F-4D97-AF65-F5344CB8AC3E}">
        <p14:creationId xmlns:p14="http://schemas.microsoft.com/office/powerpoint/2010/main" val="2669638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AF762F-D55E-6C98-4AEC-97C1A8A25FF3}"/>
              </a:ext>
            </a:extLst>
          </p:cNvPr>
          <p:cNvSpPr>
            <a:spLocks noGrp="1"/>
          </p:cNvSpPr>
          <p:nvPr>
            <p:ph type="title"/>
          </p:nvPr>
        </p:nvSpPr>
        <p:spPr>
          <a:xfrm>
            <a:off x="523480" y="135784"/>
            <a:ext cx="11145039" cy="1339584"/>
          </a:xfrm>
        </p:spPr>
        <p:txBody>
          <a:bodyPr/>
          <a:lstStyle/>
          <a:p>
            <a:r>
              <a:rPr lang="en-US" sz="5400" dirty="0"/>
              <a:t>Ophthalmic diseases</a:t>
            </a:r>
          </a:p>
        </p:txBody>
      </p:sp>
      <p:pic>
        <p:nvPicPr>
          <p:cNvPr id="11" name="Picture 2" descr="8 Things You Might Not Know About Cataracts - American ...">
            <a:extLst>
              <a:ext uri="{FF2B5EF4-FFF2-40B4-BE49-F238E27FC236}">
                <a16:creationId xmlns:a16="http://schemas.microsoft.com/office/drawing/2014/main" id="{D4D7CBF2-BF6D-B58F-E929-A07FD8368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74" y="2473859"/>
            <a:ext cx="2733152" cy="25723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2" descr="Optic Nerve in Glaucoma ...">
            <a:extLst>
              <a:ext uri="{FF2B5EF4-FFF2-40B4-BE49-F238E27FC236}">
                <a16:creationId xmlns:a16="http://schemas.microsoft.com/office/drawing/2014/main" id="{D17BBD0D-FF67-84F7-BEA4-50E95CA189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567" y="2327748"/>
            <a:ext cx="2501900" cy="325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3" name="Picture 2" descr="Diabetes retinal screening ...">
            <a:extLst>
              <a:ext uri="{FF2B5EF4-FFF2-40B4-BE49-F238E27FC236}">
                <a16:creationId xmlns:a16="http://schemas.microsoft.com/office/drawing/2014/main" id="{CBA639C1-6293-7321-110E-6E1372B76A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0915" y="2679019"/>
            <a:ext cx="3402588" cy="2548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8" name="Picture 2" descr="Can Keratoconus Be Cured? | Specialty Eye">
            <a:extLst>
              <a:ext uri="{FF2B5EF4-FFF2-40B4-BE49-F238E27FC236}">
                <a16:creationId xmlns:a16="http://schemas.microsoft.com/office/drawing/2014/main" id="{18FAEAC2-4BC8-663E-82DF-02F2A256F8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08" r="3554"/>
          <a:stretch/>
        </p:blipFill>
        <p:spPr bwMode="auto">
          <a:xfrm>
            <a:off x="9337302" y="2831417"/>
            <a:ext cx="2708127" cy="2214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6C810EE-B825-BAE9-6B20-F2F7014AB294}"/>
              </a:ext>
            </a:extLst>
          </p:cNvPr>
          <p:cNvSpPr txBox="1"/>
          <p:nvPr/>
        </p:nvSpPr>
        <p:spPr>
          <a:xfrm>
            <a:off x="616810" y="1891782"/>
            <a:ext cx="1578958" cy="523220"/>
          </a:xfrm>
          <a:prstGeom prst="rect">
            <a:avLst/>
          </a:prstGeom>
          <a:noFill/>
        </p:spPr>
        <p:txBody>
          <a:bodyPr wrap="none" rtlCol="0">
            <a:spAutoFit/>
          </a:bodyPr>
          <a:lstStyle/>
          <a:p>
            <a:r>
              <a:rPr lang="en-US" sz="2800" b="1" dirty="0"/>
              <a:t>Cataract</a:t>
            </a:r>
          </a:p>
        </p:txBody>
      </p:sp>
      <p:sp>
        <p:nvSpPr>
          <p:cNvPr id="15" name="TextBox 14">
            <a:extLst>
              <a:ext uri="{FF2B5EF4-FFF2-40B4-BE49-F238E27FC236}">
                <a16:creationId xmlns:a16="http://schemas.microsoft.com/office/drawing/2014/main" id="{F96D4638-530A-9009-3D90-BED17E52F326}"/>
              </a:ext>
            </a:extLst>
          </p:cNvPr>
          <p:cNvSpPr txBox="1"/>
          <p:nvPr/>
        </p:nvSpPr>
        <p:spPr>
          <a:xfrm>
            <a:off x="3538038" y="1787829"/>
            <a:ext cx="1805174" cy="523220"/>
          </a:xfrm>
          <a:prstGeom prst="rect">
            <a:avLst/>
          </a:prstGeom>
          <a:noFill/>
        </p:spPr>
        <p:txBody>
          <a:bodyPr wrap="none" rtlCol="0">
            <a:spAutoFit/>
          </a:bodyPr>
          <a:lstStyle/>
          <a:p>
            <a:r>
              <a:rPr lang="en-US" sz="2800" b="1" dirty="0"/>
              <a:t>Glaucoma</a:t>
            </a:r>
          </a:p>
        </p:txBody>
      </p:sp>
      <p:sp>
        <p:nvSpPr>
          <p:cNvPr id="16" name="TextBox 15">
            <a:extLst>
              <a:ext uri="{FF2B5EF4-FFF2-40B4-BE49-F238E27FC236}">
                <a16:creationId xmlns:a16="http://schemas.microsoft.com/office/drawing/2014/main" id="{29CDC62E-43D9-8A7F-2621-E2E9AFEB216F}"/>
              </a:ext>
            </a:extLst>
          </p:cNvPr>
          <p:cNvSpPr txBox="1"/>
          <p:nvPr/>
        </p:nvSpPr>
        <p:spPr>
          <a:xfrm>
            <a:off x="5890764" y="1724912"/>
            <a:ext cx="3062890" cy="954107"/>
          </a:xfrm>
          <a:prstGeom prst="rect">
            <a:avLst/>
          </a:prstGeom>
          <a:noFill/>
        </p:spPr>
        <p:txBody>
          <a:bodyPr wrap="none" rtlCol="0">
            <a:spAutoFit/>
          </a:bodyPr>
          <a:lstStyle/>
          <a:p>
            <a:pPr algn="ctr"/>
            <a:r>
              <a:rPr lang="en-US" sz="2800" b="1" dirty="0"/>
              <a:t>Diabetic </a:t>
            </a:r>
          </a:p>
          <a:p>
            <a:pPr algn="ctr"/>
            <a:r>
              <a:rPr lang="en-US" sz="2800" b="1" dirty="0"/>
              <a:t>Retinopathy (DR)</a:t>
            </a:r>
          </a:p>
        </p:txBody>
      </p:sp>
      <p:sp>
        <p:nvSpPr>
          <p:cNvPr id="17" name="TextBox 16">
            <a:extLst>
              <a:ext uri="{FF2B5EF4-FFF2-40B4-BE49-F238E27FC236}">
                <a16:creationId xmlns:a16="http://schemas.microsoft.com/office/drawing/2014/main" id="{967D591E-9219-CC80-AA28-C144844E49CC}"/>
              </a:ext>
            </a:extLst>
          </p:cNvPr>
          <p:cNvSpPr txBox="1"/>
          <p:nvPr/>
        </p:nvSpPr>
        <p:spPr>
          <a:xfrm>
            <a:off x="9525557" y="2165769"/>
            <a:ext cx="2246705" cy="523220"/>
          </a:xfrm>
          <a:prstGeom prst="rect">
            <a:avLst/>
          </a:prstGeom>
          <a:noFill/>
        </p:spPr>
        <p:txBody>
          <a:bodyPr wrap="none" rtlCol="0">
            <a:spAutoFit/>
          </a:bodyPr>
          <a:lstStyle/>
          <a:p>
            <a:r>
              <a:rPr lang="en-US" sz="2800" b="1" dirty="0"/>
              <a:t>Keratoconus</a:t>
            </a:r>
          </a:p>
        </p:txBody>
      </p:sp>
    </p:spTree>
    <p:extLst>
      <p:ext uri="{BB962C8B-B14F-4D97-AF65-F5344CB8AC3E}">
        <p14:creationId xmlns:p14="http://schemas.microsoft.com/office/powerpoint/2010/main" val="83562094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a:extLst>
            <a:ext uri="{FF2B5EF4-FFF2-40B4-BE49-F238E27FC236}">
              <a16:creationId xmlns:a16="http://schemas.microsoft.com/office/drawing/2014/main" id="{A373A3A1-5563-97F0-D6B8-A9DA0F2EED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EE66F4-BB33-748C-1596-14BEFE6EFA90}"/>
              </a:ext>
            </a:extLst>
          </p:cNvPr>
          <p:cNvSpPr>
            <a:spLocks noGrp="1"/>
          </p:cNvSpPr>
          <p:nvPr>
            <p:ph type="title"/>
          </p:nvPr>
        </p:nvSpPr>
        <p:spPr>
          <a:xfrm>
            <a:off x="523480" y="135784"/>
            <a:ext cx="11145039" cy="1339584"/>
          </a:xfrm>
        </p:spPr>
        <p:txBody>
          <a:bodyPr/>
          <a:lstStyle/>
          <a:p>
            <a:r>
              <a:rPr lang="en-US" sz="5400" dirty="0"/>
              <a:t>Ophthalmic diseases  </a:t>
            </a:r>
          </a:p>
        </p:txBody>
      </p:sp>
      <p:grpSp>
        <p:nvGrpSpPr>
          <p:cNvPr id="2" name="Group 1">
            <a:extLst>
              <a:ext uri="{FF2B5EF4-FFF2-40B4-BE49-F238E27FC236}">
                <a16:creationId xmlns:a16="http://schemas.microsoft.com/office/drawing/2014/main" id="{08A36EA4-65B9-F578-5A73-14CB332B45E4}"/>
              </a:ext>
            </a:extLst>
          </p:cNvPr>
          <p:cNvGrpSpPr/>
          <p:nvPr/>
        </p:nvGrpSpPr>
        <p:grpSpPr>
          <a:xfrm>
            <a:off x="515007" y="1722285"/>
            <a:ext cx="5791349" cy="4770590"/>
            <a:chOff x="1879334" y="1722285"/>
            <a:chExt cx="4427022" cy="3576396"/>
          </a:xfrm>
        </p:grpSpPr>
        <p:pic>
          <p:nvPicPr>
            <p:cNvPr id="3" name="Picture 14" descr="A picture containing indoor, sitting, small, looking&#10;&#10;Description automatically generated">
              <a:extLst>
                <a:ext uri="{FF2B5EF4-FFF2-40B4-BE49-F238E27FC236}">
                  <a16:creationId xmlns:a16="http://schemas.microsoft.com/office/drawing/2014/main" id="{7B813F34-3519-7231-435B-F98B2CC406B6}"/>
                </a:ext>
              </a:extLst>
            </p:cNvPr>
            <p:cNvPicPr>
              <a:picLocks noChangeAspect="1"/>
            </p:cNvPicPr>
            <p:nvPr/>
          </p:nvPicPr>
          <p:blipFill>
            <a:blip r:embed="rId3"/>
            <a:stretch>
              <a:fillRect/>
            </a:stretch>
          </p:blipFill>
          <p:spPr>
            <a:xfrm>
              <a:off x="1930851" y="1722285"/>
              <a:ext cx="4182324" cy="3137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2DBF12E0-8EE9-2A37-5A34-55FB62550980}"/>
                </a:ext>
              </a:extLst>
            </p:cNvPr>
            <p:cNvSpPr txBox="1"/>
            <p:nvPr/>
          </p:nvSpPr>
          <p:spPr>
            <a:xfrm>
              <a:off x="1879334" y="4860099"/>
              <a:ext cx="4427022" cy="438582"/>
            </a:xfrm>
            <a:prstGeom prst="rect">
              <a:avLst/>
            </a:prstGeom>
            <a:noFill/>
            <a:ln>
              <a:solidFill>
                <a:srgbClr val="4472C4"/>
              </a:solid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342900"/>
              <a:r>
                <a:rPr lang="en-US" sz="1200">
                  <a:solidFill>
                    <a:prstClr val="black"/>
                  </a:solidFill>
                  <a:latin typeface="Calibri" panose="020F0502020204030204"/>
                  <a:ea typeface="+mn-lt"/>
                  <a:cs typeface="Calibri" panose="020F0502020204030204"/>
                </a:rPr>
                <a:t>https://</a:t>
              </a:r>
              <a:r>
                <a:rPr lang="en-US" sz="1200" err="1">
                  <a:solidFill>
                    <a:prstClr val="black"/>
                  </a:solidFill>
                  <a:latin typeface="Calibri" panose="020F0502020204030204"/>
                  <a:ea typeface="+mn-lt"/>
                  <a:cs typeface="Calibri" panose="020F0502020204030204"/>
                </a:rPr>
                <a:t>www.acms.org</a:t>
              </a:r>
              <a:r>
                <a:rPr lang="en-US" sz="1200">
                  <a:solidFill>
                    <a:prstClr val="black"/>
                  </a:solidFill>
                  <a:latin typeface="Calibri" panose="020F0502020204030204"/>
                  <a:ea typeface="+mn-lt"/>
                  <a:cs typeface="Calibri" panose="020F0502020204030204"/>
                </a:rPr>
                <a:t>/2019/03/age-related-macular-degeneration-in-2019/</a:t>
              </a:r>
              <a:endParaRPr lang="en-US" sz="1200">
                <a:solidFill>
                  <a:prstClr val="black"/>
                </a:solidFill>
                <a:latin typeface="Calibri" panose="020F0502020204030204"/>
                <a:cs typeface="Calibri"/>
              </a:endParaRPr>
            </a:p>
          </p:txBody>
        </p:sp>
      </p:grpSp>
      <p:sp>
        <p:nvSpPr>
          <p:cNvPr id="6" name="TextBox 5">
            <a:extLst>
              <a:ext uri="{FF2B5EF4-FFF2-40B4-BE49-F238E27FC236}">
                <a16:creationId xmlns:a16="http://schemas.microsoft.com/office/drawing/2014/main" id="{50E33E92-A67F-9FD5-D063-F57801B9F564}"/>
              </a:ext>
            </a:extLst>
          </p:cNvPr>
          <p:cNvSpPr txBox="1"/>
          <p:nvPr/>
        </p:nvSpPr>
        <p:spPr>
          <a:xfrm>
            <a:off x="6860354" y="2951946"/>
            <a:ext cx="4577215" cy="1200329"/>
          </a:xfrm>
          <a:prstGeom prst="rect">
            <a:avLst/>
          </a:prstGeom>
          <a:noFill/>
        </p:spPr>
        <p:txBody>
          <a:bodyPr wrap="none" rtlCol="0">
            <a:spAutoFit/>
          </a:bodyPr>
          <a:lstStyle/>
          <a:p>
            <a:pPr algn="ctr"/>
            <a:r>
              <a:rPr lang="en-US" sz="3600" b="1" dirty="0"/>
              <a:t>Age-related macular </a:t>
            </a:r>
          </a:p>
          <a:p>
            <a:pPr algn="ctr"/>
            <a:r>
              <a:rPr lang="en-US" sz="3600" b="1" dirty="0"/>
              <a:t>degeneration (AMD)</a:t>
            </a:r>
          </a:p>
        </p:txBody>
      </p:sp>
    </p:spTree>
    <p:extLst>
      <p:ext uri="{BB962C8B-B14F-4D97-AF65-F5344CB8AC3E}">
        <p14:creationId xmlns:p14="http://schemas.microsoft.com/office/powerpoint/2010/main" val="37104314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406057" y="-778476"/>
            <a:ext cx="11602308" cy="2010373"/>
          </a:xfrm>
        </p:spPr>
        <p:txBody>
          <a:bodyPr/>
          <a:lstStyle/>
          <a:p>
            <a:r>
              <a:rPr lang="en-US" sz="3000" dirty="0"/>
              <a:t>AI in Ophthalmology: Overview of Workflow</a:t>
            </a:r>
          </a:p>
        </p:txBody>
      </p:sp>
      <p:pic>
        <p:nvPicPr>
          <p:cNvPr id="3074" name="Picture 2">
            <a:extLst>
              <a:ext uri="{FF2B5EF4-FFF2-40B4-BE49-F238E27FC236}">
                <a16:creationId xmlns:a16="http://schemas.microsoft.com/office/drawing/2014/main" id="{411CE31E-9A26-F153-B7BE-68C0CB40FEC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331591" y="719507"/>
            <a:ext cx="8961588" cy="54189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B73DDD-87A4-3FB4-E53A-F7508728EC6F}"/>
              </a:ext>
            </a:extLst>
          </p:cNvPr>
          <p:cNvSpPr txBox="1"/>
          <p:nvPr/>
        </p:nvSpPr>
        <p:spPr>
          <a:xfrm>
            <a:off x="406057" y="6334780"/>
            <a:ext cx="10700951" cy="523220"/>
          </a:xfrm>
          <a:prstGeom prst="rect">
            <a:avLst/>
          </a:prstGeom>
          <a:noFill/>
        </p:spPr>
        <p:txBody>
          <a:bodyPr wrap="square" rtlCol="0">
            <a:spAutoFit/>
          </a:bodyPr>
          <a:lstStyle/>
          <a:p>
            <a:r>
              <a:rPr lang="en-US" sz="1400" dirty="0"/>
              <a:t>Image with permission from Kang D, Wu H, Yuan L, Shi Y, Jin K, </a:t>
            </a:r>
            <a:r>
              <a:rPr lang="en-US" sz="1400" dirty="0" err="1"/>
              <a:t>Grzybowski</a:t>
            </a:r>
            <a:r>
              <a:rPr lang="en-US" sz="1400" dirty="0"/>
              <a:t> A. A Beginner's Guide to Artificial Intelligence for Ophthalmologists. </a:t>
            </a:r>
            <a:r>
              <a:rPr lang="en-US" sz="1400" dirty="0" err="1"/>
              <a:t>Ophthalmol</a:t>
            </a:r>
            <a:r>
              <a:rPr lang="en-US" sz="1400" dirty="0"/>
              <a:t> </a:t>
            </a:r>
            <a:r>
              <a:rPr lang="en-US" sz="1400" dirty="0" err="1"/>
              <a:t>Ther</a:t>
            </a:r>
            <a:r>
              <a:rPr lang="en-US" sz="1400" dirty="0"/>
              <a:t>. 2024 Jul;13(7):1841-1855 via CC BY NC 4.0 License</a:t>
            </a:r>
          </a:p>
        </p:txBody>
      </p:sp>
      <p:pic>
        <p:nvPicPr>
          <p:cNvPr id="6" name="Audio 5">
            <a:extLst>
              <a:ext uri="{FF2B5EF4-FFF2-40B4-BE49-F238E27FC236}">
                <a16:creationId xmlns:a16="http://schemas.microsoft.com/office/drawing/2014/main" id="{2EF39ECE-3391-9786-1DFE-358DE65F32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25946501"/>
      </p:ext>
    </p:extLst>
  </p:cSld>
  <p:clrMapOvr>
    <a:masterClrMapping/>
  </p:clrMapOvr>
  <mc:AlternateContent xmlns:mc="http://schemas.openxmlformats.org/markup-compatibility/2006" xmlns:p14="http://schemas.microsoft.com/office/powerpoint/2010/main">
    <mc:Choice Requires="p14">
      <p:transition spd="slow" p14:dur="2000" advTm="70242"/>
    </mc:Choice>
    <mc:Fallback xmlns="">
      <p:transition spd="slow" advTm="70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7C537C6-285E-BAAF-0AA9-239C74A1E428}"/>
              </a:ext>
            </a:extLst>
          </p:cNvPr>
          <p:cNvSpPr>
            <a:spLocks noGrp="1"/>
          </p:cNvSpPr>
          <p:nvPr>
            <p:ph idx="1"/>
          </p:nvPr>
        </p:nvSpPr>
        <p:spPr/>
        <p:txBody>
          <a:bodyPr>
            <a:normAutofit/>
          </a:bodyPr>
          <a:lstStyle/>
          <a:p>
            <a:r>
              <a:rPr lang="en-US" sz="4800" dirty="0"/>
              <a:t>Applications in Ophthalmology</a:t>
            </a:r>
          </a:p>
        </p:txBody>
      </p:sp>
    </p:spTree>
    <p:extLst>
      <p:ext uri="{BB962C8B-B14F-4D97-AF65-F5344CB8AC3E}">
        <p14:creationId xmlns:p14="http://schemas.microsoft.com/office/powerpoint/2010/main" val="42157947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CCCE43-073D-4EFA-ABF2-F5D520B6E9D2}"/>
              </a:ext>
            </a:extLst>
          </p:cNvPr>
          <p:cNvGrpSpPr/>
          <p:nvPr/>
        </p:nvGrpSpPr>
        <p:grpSpPr>
          <a:xfrm>
            <a:off x="720191" y="416690"/>
            <a:ext cx="10115066" cy="6078107"/>
            <a:chOff x="1356744" y="674698"/>
            <a:chExt cx="9478513" cy="5508605"/>
          </a:xfrm>
        </p:grpSpPr>
        <p:graphicFrame>
          <p:nvGraphicFramePr>
            <p:cNvPr id="5" name="Diagram 4">
              <a:extLst>
                <a:ext uri="{FF2B5EF4-FFF2-40B4-BE49-F238E27FC236}">
                  <a16:creationId xmlns:a16="http://schemas.microsoft.com/office/drawing/2014/main" id="{25DA6A87-DE80-4391-94F5-6BD698F260AE}"/>
                </a:ext>
              </a:extLst>
            </p:cNvPr>
            <p:cNvGraphicFramePr/>
            <p:nvPr/>
          </p:nvGraphicFramePr>
          <p:xfrm>
            <a:off x="1356744" y="674698"/>
            <a:ext cx="9478513" cy="5508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58EF20AF-8972-4C6E-96B3-DDC3F67876A4}"/>
                </a:ext>
              </a:extLst>
            </p:cNvPr>
            <p:cNvSpPr txBox="1"/>
            <p:nvPr/>
          </p:nvSpPr>
          <p:spPr>
            <a:xfrm>
              <a:off x="3836710" y="2366128"/>
              <a:ext cx="2196445" cy="492443"/>
            </a:xfrm>
            <a:prstGeom prst="rect">
              <a:avLst/>
            </a:prstGeom>
            <a:noFill/>
          </p:spPr>
          <p:txBody>
            <a:bodyPr wrap="square" rtlCol="0">
              <a:spAutoFit/>
            </a:bodyPr>
            <a:lstStyle/>
            <a:p>
              <a:pPr algn="r"/>
              <a:r>
                <a:rPr lang="en-US" sz="2600" b="1" dirty="0"/>
                <a:t>Segmentation</a:t>
              </a:r>
            </a:p>
          </p:txBody>
        </p:sp>
        <p:sp>
          <p:nvSpPr>
            <p:cNvPr id="7" name="TextBox 6">
              <a:extLst>
                <a:ext uri="{FF2B5EF4-FFF2-40B4-BE49-F238E27FC236}">
                  <a16:creationId xmlns:a16="http://schemas.microsoft.com/office/drawing/2014/main" id="{18E31980-2150-4D34-AF29-6A5B3B9B38E9}"/>
                </a:ext>
              </a:extLst>
            </p:cNvPr>
            <p:cNvSpPr txBox="1"/>
            <p:nvPr/>
          </p:nvSpPr>
          <p:spPr>
            <a:xfrm>
              <a:off x="6165462" y="2366128"/>
              <a:ext cx="2196445" cy="492443"/>
            </a:xfrm>
            <a:prstGeom prst="rect">
              <a:avLst/>
            </a:prstGeom>
            <a:noFill/>
          </p:spPr>
          <p:txBody>
            <a:bodyPr wrap="square" rtlCol="0">
              <a:spAutoFit/>
            </a:bodyPr>
            <a:lstStyle/>
            <a:p>
              <a:r>
                <a:rPr lang="en-US" sz="2600" b="1" dirty="0"/>
                <a:t>Classification</a:t>
              </a:r>
            </a:p>
          </p:txBody>
        </p:sp>
        <p:sp>
          <p:nvSpPr>
            <p:cNvPr id="8" name="TextBox 7">
              <a:extLst>
                <a:ext uri="{FF2B5EF4-FFF2-40B4-BE49-F238E27FC236}">
                  <a16:creationId xmlns:a16="http://schemas.microsoft.com/office/drawing/2014/main" id="{D75768D9-7E04-4BB1-A694-32AC43970DBB}"/>
                </a:ext>
              </a:extLst>
            </p:cNvPr>
            <p:cNvSpPr txBox="1"/>
            <p:nvPr/>
          </p:nvSpPr>
          <p:spPr>
            <a:xfrm>
              <a:off x="3836710" y="3847707"/>
              <a:ext cx="2196445" cy="492443"/>
            </a:xfrm>
            <a:prstGeom prst="rect">
              <a:avLst/>
            </a:prstGeom>
            <a:noFill/>
          </p:spPr>
          <p:txBody>
            <a:bodyPr wrap="square" rtlCol="0">
              <a:spAutoFit/>
            </a:bodyPr>
            <a:lstStyle/>
            <a:p>
              <a:pPr algn="r"/>
              <a:r>
                <a:rPr lang="en-US" sz="2600" b="1" dirty="0"/>
                <a:t>Prediction</a:t>
              </a:r>
            </a:p>
          </p:txBody>
        </p:sp>
        <p:sp>
          <p:nvSpPr>
            <p:cNvPr id="9" name="TextBox 8">
              <a:extLst>
                <a:ext uri="{FF2B5EF4-FFF2-40B4-BE49-F238E27FC236}">
                  <a16:creationId xmlns:a16="http://schemas.microsoft.com/office/drawing/2014/main" id="{8157E8D8-D6FF-4E0F-9130-93BAA32C0838}"/>
                </a:ext>
              </a:extLst>
            </p:cNvPr>
            <p:cNvSpPr txBox="1"/>
            <p:nvPr/>
          </p:nvSpPr>
          <p:spPr>
            <a:xfrm>
              <a:off x="6165462" y="3847707"/>
              <a:ext cx="2196445" cy="492443"/>
            </a:xfrm>
            <a:prstGeom prst="rect">
              <a:avLst/>
            </a:prstGeom>
            <a:noFill/>
          </p:spPr>
          <p:txBody>
            <a:bodyPr wrap="square" rtlCol="0">
              <a:spAutoFit/>
            </a:bodyPr>
            <a:lstStyle/>
            <a:p>
              <a:r>
                <a:rPr lang="en-US" sz="2600" b="1" dirty="0"/>
                <a:t>Generation</a:t>
              </a:r>
            </a:p>
          </p:txBody>
        </p:sp>
      </p:grpSp>
    </p:spTree>
    <p:extLst>
      <p:ext uri="{BB962C8B-B14F-4D97-AF65-F5344CB8AC3E}">
        <p14:creationId xmlns:p14="http://schemas.microsoft.com/office/powerpoint/2010/main" val="181607883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937CF-9142-4B12-9311-6CF3AE519ADD}"/>
              </a:ext>
            </a:extLst>
          </p:cNvPr>
          <p:cNvPicPr>
            <a:picLocks noChangeAspect="1"/>
          </p:cNvPicPr>
          <p:nvPr/>
        </p:nvPicPr>
        <p:blipFill>
          <a:blip r:embed="rId4">
            <a:alphaModFix amt="20000"/>
          </a:blip>
          <a:stretch>
            <a:fillRect/>
          </a:stretch>
        </p:blipFill>
        <p:spPr>
          <a:xfrm>
            <a:off x="1358998" y="636790"/>
            <a:ext cx="9474005" cy="5584420"/>
          </a:xfrm>
          <a:prstGeom prst="rect">
            <a:avLst/>
          </a:prstGeom>
        </p:spPr>
      </p:pic>
      <p:grpSp>
        <p:nvGrpSpPr>
          <p:cNvPr id="18" name="Group 17">
            <a:extLst>
              <a:ext uri="{FF2B5EF4-FFF2-40B4-BE49-F238E27FC236}">
                <a16:creationId xmlns:a16="http://schemas.microsoft.com/office/drawing/2014/main" id="{5774C125-B9A8-4A47-8D2B-FAC6A45C6B81}"/>
              </a:ext>
            </a:extLst>
          </p:cNvPr>
          <p:cNvGrpSpPr/>
          <p:nvPr/>
        </p:nvGrpSpPr>
        <p:grpSpPr>
          <a:xfrm>
            <a:off x="1356744" y="650983"/>
            <a:ext cx="9478513" cy="5508605"/>
            <a:chOff x="1356744" y="614407"/>
            <a:chExt cx="9478513" cy="5508605"/>
          </a:xfrm>
        </p:grpSpPr>
        <p:graphicFrame>
          <p:nvGraphicFramePr>
            <p:cNvPr id="19" name="Diagram 18">
              <a:extLst>
                <a:ext uri="{FF2B5EF4-FFF2-40B4-BE49-F238E27FC236}">
                  <a16:creationId xmlns:a16="http://schemas.microsoft.com/office/drawing/2014/main" id="{04E14773-9F11-4466-A089-99F73EE1FBAC}"/>
                </a:ext>
              </a:extLst>
            </p:cNvPr>
            <p:cNvGraphicFramePr/>
            <p:nvPr/>
          </p:nvGraphicFramePr>
          <p:xfrm>
            <a:off x="1356744" y="614407"/>
            <a:ext cx="9478513" cy="55086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19">
              <a:extLst>
                <a:ext uri="{FF2B5EF4-FFF2-40B4-BE49-F238E27FC236}">
                  <a16:creationId xmlns:a16="http://schemas.microsoft.com/office/drawing/2014/main" id="{D9D3CD54-7B50-4AB9-9D94-9E7F440B3B38}"/>
                </a:ext>
              </a:extLst>
            </p:cNvPr>
            <p:cNvSpPr txBox="1"/>
            <p:nvPr/>
          </p:nvSpPr>
          <p:spPr>
            <a:xfrm>
              <a:off x="3836710" y="2366128"/>
              <a:ext cx="2196445" cy="492443"/>
            </a:xfrm>
            <a:prstGeom prst="rect">
              <a:avLst/>
            </a:prstGeom>
            <a:noFill/>
          </p:spPr>
          <p:txBody>
            <a:bodyPr wrap="square" rtlCol="0">
              <a:spAutoFit/>
            </a:bodyPr>
            <a:lstStyle/>
            <a:p>
              <a:pPr algn="r"/>
              <a:endParaRPr lang="en-US" sz="2600" b="1" dirty="0"/>
            </a:p>
          </p:txBody>
        </p:sp>
        <p:sp>
          <p:nvSpPr>
            <p:cNvPr id="21" name="TextBox 20">
              <a:extLst>
                <a:ext uri="{FF2B5EF4-FFF2-40B4-BE49-F238E27FC236}">
                  <a16:creationId xmlns:a16="http://schemas.microsoft.com/office/drawing/2014/main" id="{0BBD27B1-8D36-4DE0-9131-7AF1627DAF2F}"/>
                </a:ext>
              </a:extLst>
            </p:cNvPr>
            <p:cNvSpPr txBox="1"/>
            <p:nvPr/>
          </p:nvSpPr>
          <p:spPr>
            <a:xfrm>
              <a:off x="6165462" y="2366128"/>
              <a:ext cx="2196445" cy="461665"/>
            </a:xfrm>
            <a:prstGeom prst="rect">
              <a:avLst/>
            </a:prstGeom>
            <a:noFill/>
          </p:spPr>
          <p:txBody>
            <a:bodyPr wrap="square" rtlCol="0">
              <a:spAutoFit/>
            </a:bodyPr>
            <a:lstStyle/>
            <a:p>
              <a:r>
                <a:rPr lang="en-US" sz="2400" b="1" dirty="0"/>
                <a:t>Classification</a:t>
              </a:r>
            </a:p>
          </p:txBody>
        </p:sp>
        <p:sp>
          <p:nvSpPr>
            <p:cNvPr id="22" name="TextBox 21">
              <a:extLst>
                <a:ext uri="{FF2B5EF4-FFF2-40B4-BE49-F238E27FC236}">
                  <a16:creationId xmlns:a16="http://schemas.microsoft.com/office/drawing/2014/main" id="{ECE6A011-5583-472C-BA63-D10B6F902708}"/>
                </a:ext>
              </a:extLst>
            </p:cNvPr>
            <p:cNvSpPr txBox="1"/>
            <p:nvPr/>
          </p:nvSpPr>
          <p:spPr>
            <a:xfrm>
              <a:off x="3836710" y="3847707"/>
              <a:ext cx="2196445" cy="492443"/>
            </a:xfrm>
            <a:prstGeom prst="rect">
              <a:avLst/>
            </a:prstGeom>
            <a:noFill/>
          </p:spPr>
          <p:txBody>
            <a:bodyPr wrap="square" rtlCol="0">
              <a:spAutoFit/>
            </a:bodyPr>
            <a:lstStyle/>
            <a:p>
              <a:pPr algn="r"/>
              <a:endParaRPr lang="en-US" sz="2600" b="1" dirty="0"/>
            </a:p>
          </p:txBody>
        </p:sp>
        <p:sp>
          <p:nvSpPr>
            <p:cNvPr id="23" name="TextBox 22">
              <a:extLst>
                <a:ext uri="{FF2B5EF4-FFF2-40B4-BE49-F238E27FC236}">
                  <a16:creationId xmlns:a16="http://schemas.microsoft.com/office/drawing/2014/main" id="{632AE4F6-2C6A-46E5-9EFB-D524D675FEF6}"/>
                </a:ext>
              </a:extLst>
            </p:cNvPr>
            <p:cNvSpPr txBox="1"/>
            <p:nvPr/>
          </p:nvSpPr>
          <p:spPr>
            <a:xfrm>
              <a:off x="6165462" y="3847707"/>
              <a:ext cx="2196445" cy="492443"/>
            </a:xfrm>
            <a:prstGeom prst="rect">
              <a:avLst/>
            </a:prstGeom>
            <a:noFill/>
          </p:spPr>
          <p:txBody>
            <a:bodyPr wrap="square" rtlCol="0">
              <a:spAutoFit/>
            </a:bodyPr>
            <a:lstStyle/>
            <a:p>
              <a:endParaRPr lang="en-US" sz="2600" b="1" dirty="0"/>
            </a:p>
          </p:txBody>
        </p:sp>
      </p:grpSp>
    </p:spTree>
    <p:extLst>
      <p:ext uri="{BB962C8B-B14F-4D97-AF65-F5344CB8AC3E}">
        <p14:creationId xmlns:p14="http://schemas.microsoft.com/office/powerpoint/2010/main" val="3386552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9EC08-24CE-D0A3-3152-FD1DAE881EB9}"/>
              </a:ext>
            </a:extLst>
          </p:cNvPr>
          <p:cNvSpPr>
            <a:spLocks noGrp="1"/>
          </p:cNvSpPr>
          <p:nvPr>
            <p:ph idx="1"/>
          </p:nvPr>
        </p:nvSpPr>
        <p:spPr>
          <a:xfrm>
            <a:off x="534281" y="2646317"/>
            <a:ext cx="8509235" cy="3432216"/>
          </a:xfrm>
        </p:spPr>
        <p:txBody>
          <a:bodyPr>
            <a:normAutofit lnSpcReduction="10000"/>
          </a:bodyPr>
          <a:lstStyle/>
          <a:p>
            <a:pPr marL="342900" indent="-342900">
              <a:buFont typeface="Arial" panose="020B0604020202020204" pitchFamily="34" charset="0"/>
              <a:buChar char="•"/>
            </a:pPr>
            <a:r>
              <a:rPr lang="en-US" sz="2600" dirty="0"/>
              <a:t>High accuracy in detection and quantification of NS and PSC from slit lamp images and </a:t>
            </a:r>
            <a:r>
              <a:rPr lang="en-US" sz="2600" dirty="0" err="1"/>
              <a:t>retroillumination</a:t>
            </a:r>
            <a:r>
              <a:rPr lang="en-US" sz="2600" dirty="0"/>
              <a:t> images </a:t>
            </a:r>
          </a:p>
          <a:p>
            <a:pPr marL="1028700" lvl="1" indent="-342900"/>
            <a:r>
              <a:rPr lang="en-US" sz="2200" dirty="0"/>
              <a:t>Deep learning model </a:t>
            </a:r>
            <a:r>
              <a:rPr lang="en-US" sz="2200" dirty="0" err="1"/>
              <a:t>DeepLensNet</a:t>
            </a:r>
            <a:endParaRPr lang="en-US" sz="2200" dirty="0"/>
          </a:p>
          <a:p>
            <a:pPr marL="457200" indent="-457200">
              <a:buFont typeface="Arial" panose="020B0604020202020204" pitchFamily="34" charset="0"/>
              <a:buChar char="•"/>
            </a:pPr>
            <a:r>
              <a:rPr lang="en-US" sz="2600" dirty="0"/>
              <a:t>Using fundus images to screen for visually-significant cataracts (VA 20/60 or worse) with AUCs (0.916–0.965)</a:t>
            </a:r>
          </a:p>
          <a:p>
            <a:pPr marL="457200" indent="-457200">
              <a:buFont typeface="Arial" panose="020B0604020202020204" pitchFamily="34" charset="0"/>
              <a:buChar char="•"/>
            </a:pPr>
            <a:r>
              <a:rPr lang="en-US" sz="2600" dirty="0"/>
              <a:t>Improve IOL calculation formulas</a:t>
            </a:r>
          </a:p>
        </p:txBody>
      </p:sp>
      <p:sp>
        <p:nvSpPr>
          <p:cNvPr id="5" name="TextBox 4">
            <a:extLst>
              <a:ext uri="{FF2B5EF4-FFF2-40B4-BE49-F238E27FC236}">
                <a16:creationId xmlns:a16="http://schemas.microsoft.com/office/drawing/2014/main" id="{C6AD7669-484F-D60F-1CA3-72B9A7360CAA}"/>
              </a:ext>
            </a:extLst>
          </p:cNvPr>
          <p:cNvSpPr txBox="1"/>
          <p:nvPr/>
        </p:nvSpPr>
        <p:spPr>
          <a:xfrm>
            <a:off x="391885" y="1886740"/>
            <a:ext cx="9547762" cy="861774"/>
          </a:xfrm>
          <a:prstGeom prst="rect">
            <a:avLst/>
          </a:prstGeom>
          <a:noFill/>
        </p:spPr>
        <p:txBody>
          <a:bodyPr wrap="square" rtlCol="0">
            <a:spAutoFit/>
          </a:bodyPr>
          <a:lstStyle/>
          <a:p>
            <a:r>
              <a:rPr lang="en-US" sz="3200" i="1" dirty="0">
                <a:latin typeface="+mj-lt"/>
              </a:rPr>
              <a:t>Cataract</a:t>
            </a:r>
          </a:p>
          <a:p>
            <a:endParaRPr lang="en-US" dirty="0"/>
          </a:p>
        </p:txBody>
      </p:sp>
      <p:sp>
        <p:nvSpPr>
          <p:cNvPr id="9" name="Title 1">
            <a:extLst>
              <a:ext uri="{FF2B5EF4-FFF2-40B4-BE49-F238E27FC236}">
                <a16:creationId xmlns:a16="http://schemas.microsoft.com/office/drawing/2014/main" id="{147EA993-890F-9565-53C7-741E8A600130}"/>
              </a:ext>
            </a:extLst>
          </p:cNvPr>
          <p:cNvSpPr txBox="1">
            <a:spLocks/>
          </p:cNvSpPr>
          <p:nvPr/>
        </p:nvSpPr>
        <p:spPr>
          <a:xfrm>
            <a:off x="391885" y="300106"/>
            <a:ext cx="11602308" cy="201037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4000" dirty="0"/>
              <a:t>AI in Ophthalmology: Image-based Applications in Anterior Segment Diseases</a:t>
            </a:r>
          </a:p>
        </p:txBody>
      </p:sp>
      <p:sp>
        <p:nvSpPr>
          <p:cNvPr id="2" name="TextBox 1">
            <a:extLst>
              <a:ext uri="{FF2B5EF4-FFF2-40B4-BE49-F238E27FC236}">
                <a16:creationId xmlns:a16="http://schemas.microsoft.com/office/drawing/2014/main" id="{9DFC0E4C-1364-3E18-727B-156686533636}"/>
              </a:ext>
            </a:extLst>
          </p:cNvPr>
          <p:cNvSpPr txBox="1"/>
          <p:nvPr/>
        </p:nvSpPr>
        <p:spPr>
          <a:xfrm>
            <a:off x="391885" y="6157472"/>
            <a:ext cx="11234058" cy="707886"/>
          </a:xfrm>
          <a:prstGeom prst="rect">
            <a:avLst/>
          </a:prstGeom>
          <a:noFill/>
        </p:spPr>
        <p:txBody>
          <a:bodyPr wrap="square" rtlCol="0">
            <a:spAutoFit/>
          </a:bodyPr>
          <a:lstStyle/>
          <a:p>
            <a:r>
              <a:rPr lang="en-US" sz="1000" dirty="0"/>
              <a:t>Li T, Stein J, </a:t>
            </a:r>
            <a:r>
              <a:rPr lang="en-US" sz="1000" dirty="0" err="1"/>
              <a:t>Nallasamy</a:t>
            </a:r>
            <a:r>
              <a:rPr lang="en-US" sz="1000" dirty="0"/>
              <a:t> N. AI-powered effective lens position prediction improves the accuracy of existing lens formulas. Br J </a:t>
            </a:r>
            <a:r>
              <a:rPr lang="en-US" sz="1000" dirty="0" err="1"/>
              <a:t>Ophthalmol</a:t>
            </a:r>
            <a:r>
              <a:rPr lang="en-US" sz="1000" dirty="0"/>
              <a:t>. 2022. Sep</a:t>
            </a:r>
          </a:p>
          <a:p>
            <a:r>
              <a:rPr lang="en-US" sz="1000" dirty="0"/>
              <a:t>Wang T, et al. Intelligent cataract surgery supervision and evaluation via deep learning. Int J Surg. 2022. Aug</a:t>
            </a:r>
          </a:p>
          <a:p>
            <a:r>
              <a:rPr lang="en-US" sz="1000" dirty="0"/>
              <a:t>Keenan T.D.L., et al. </a:t>
            </a:r>
            <a:r>
              <a:rPr lang="en-US" sz="1000" dirty="0" err="1"/>
              <a:t>DeepLensNet</a:t>
            </a:r>
            <a:r>
              <a:rPr lang="en-US" sz="1000" dirty="0"/>
              <a:t>: deep learning automated diagnosis and quantitative classification of cataract type and severity. Ophthalmology. 2022</a:t>
            </a:r>
          </a:p>
          <a:p>
            <a:r>
              <a:rPr lang="en-US" sz="1000" dirty="0" err="1"/>
              <a:t>Tham</a:t>
            </a:r>
            <a:r>
              <a:rPr lang="en-US" sz="1000" dirty="0"/>
              <a:t> Y.C, et al. Detecting visually significant cataract using retinal photograph-based deep learning. Nat. Aging. 2022</a:t>
            </a:r>
          </a:p>
        </p:txBody>
      </p:sp>
      <p:pic>
        <p:nvPicPr>
          <p:cNvPr id="1026" name="Picture 2" descr="8 Things You Might Not Know About Cataracts - American ...">
            <a:extLst>
              <a:ext uri="{FF2B5EF4-FFF2-40B4-BE49-F238E27FC236}">
                <a16:creationId xmlns:a16="http://schemas.microsoft.com/office/drawing/2014/main" id="{6576871B-EE39-6C57-4EDF-56F588D2B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2791" y="2614536"/>
            <a:ext cx="2733152" cy="25723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33770"/>
      </p:ext>
    </p:extLst>
  </p:cSld>
  <p:clrMapOvr>
    <a:masterClrMapping/>
  </p:clrMapOvr>
  <mc:AlternateContent xmlns:mc="http://schemas.openxmlformats.org/markup-compatibility/2006" xmlns:p14="http://schemas.microsoft.com/office/powerpoint/2010/main">
    <mc:Choice Requires="p14">
      <p:transition spd="slow" p14:dur="2000" advTm="35691"/>
    </mc:Choice>
    <mc:Fallback xmlns="">
      <p:transition spd="slow" advTm="3569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375723" y="146354"/>
            <a:ext cx="11333677" cy="2010373"/>
          </a:xfrm>
        </p:spPr>
        <p:txBody>
          <a:bodyPr anchor="ctr"/>
          <a:lstStyle/>
          <a:p>
            <a:r>
              <a:rPr lang="en-US" sz="4800" dirty="0"/>
              <a:t>Financial disclosure</a:t>
            </a:r>
            <a:endParaRPr lang="en-US" sz="4000" dirty="0"/>
          </a:p>
        </p:txBody>
      </p:sp>
      <p:sp>
        <p:nvSpPr>
          <p:cNvPr id="3" name="Content Placeholder 2">
            <a:extLst>
              <a:ext uri="{FF2B5EF4-FFF2-40B4-BE49-F238E27FC236}">
                <a16:creationId xmlns:a16="http://schemas.microsoft.com/office/drawing/2014/main" id="{D548537E-00BB-59D5-28B2-E3B9772EF0A9}"/>
              </a:ext>
            </a:extLst>
          </p:cNvPr>
          <p:cNvSpPr>
            <a:spLocks noGrp="1"/>
          </p:cNvSpPr>
          <p:nvPr>
            <p:ph idx="1"/>
          </p:nvPr>
        </p:nvSpPr>
        <p:spPr>
          <a:xfrm>
            <a:off x="482600" y="1796649"/>
            <a:ext cx="10506991" cy="4146950"/>
          </a:xfrm>
        </p:spPr>
        <p:txBody>
          <a:bodyPr>
            <a:normAutofit/>
          </a:bodyPr>
          <a:lstStyle/>
          <a:p>
            <a:endParaRPr lang="en-US" dirty="0"/>
          </a:p>
          <a:p>
            <a:endParaRPr lang="en-US" dirty="0"/>
          </a:p>
        </p:txBody>
      </p:sp>
      <p:sp>
        <p:nvSpPr>
          <p:cNvPr id="4" name="Content Placeholder 2">
            <a:extLst>
              <a:ext uri="{FF2B5EF4-FFF2-40B4-BE49-F238E27FC236}">
                <a16:creationId xmlns:a16="http://schemas.microsoft.com/office/drawing/2014/main" id="{33EBB8B2-CB64-357F-0772-0419EC931EC2}"/>
              </a:ext>
            </a:extLst>
          </p:cNvPr>
          <p:cNvSpPr txBox="1">
            <a:spLocks/>
          </p:cNvSpPr>
          <p:nvPr/>
        </p:nvSpPr>
        <p:spPr>
          <a:xfrm>
            <a:off x="482600" y="2142639"/>
            <a:ext cx="10506991" cy="4146950"/>
          </a:xfrm>
          <a:prstGeom prst="rect">
            <a:avLst/>
          </a:prstGeom>
        </p:spPr>
        <p:txBody>
          <a:bodyPr vert="horz" lIns="91440" tIns="45720" rIns="91440" bIns="4572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Owner: </a:t>
            </a:r>
            <a:r>
              <a:rPr lang="en-US" dirty="0" err="1"/>
              <a:t>NetraMind</a:t>
            </a:r>
            <a:r>
              <a:rPr lang="en-US" dirty="0"/>
              <a:t> Innovations</a:t>
            </a:r>
          </a:p>
          <a:p>
            <a:endParaRPr lang="en-US" dirty="0"/>
          </a:p>
          <a:p>
            <a:r>
              <a:rPr lang="en-US" dirty="0"/>
              <a:t>Consultant: AbbVie; Novartis; </a:t>
            </a:r>
            <a:r>
              <a:rPr lang="en-US" dirty="0" err="1"/>
              <a:t>Salutaris</a:t>
            </a:r>
            <a:r>
              <a:rPr lang="en-US" dirty="0"/>
              <a:t>; OD-OS; </a:t>
            </a:r>
            <a:r>
              <a:rPr lang="en-US" dirty="0" err="1"/>
              <a:t>Erasca</a:t>
            </a:r>
            <a:r>
              <a:rPr lang="en-US" dirty="0"/>
              <a:t>; B&amp;L, </a:t>
            </a:r>
            <a:r>
              <a:rPr lang="en-US" dirty="0" err="1"/>
              <a:t>Iveric</a:t>
            </a:r>
            <a:r>
              <a:rPr lang="en-US" dirty="0"/>
              <a:t> Bio; Eyepoint</a:t>
            </a:r>
          </a:p>
          <a:p>
            <a:endParaRPr lang="en-US" dirty="0"/>
          </a:p>
          <a:p>
            <a:r>
              <a:rPr lang="en-US" dirty="0"/>
              <a:t>Equity: Ocular therapeutics, </a:t>
            </a:r>
            <a:r>
              <a:rPr lang="en-US" dirty="0" err="1"/>
              <a:t>AcuViz</a:t>
            </a:r>
            <a:r>
              <a:rPr lang="en-US" dirty="0"/>
              <a:t>, </a:t>
            </a:r>
            <a:r>
              <a:rPr lang="en-US" dirty="0" err="1"/>
              <a:t>Abbvie</a:t>
            </a:r>
            <a:endParaRPr lang="en-US" dirty="0"/>
          </a:p>
          <a:p>
            <a:endParaRPr lang="en-US" dirty="0"/>
          </a:p>
          <a:p>
            <a:r>
              <a:rPr lang="en-US" dirty="0"/>
              <a:t>Royalty: Springer; Elsevier</a:t>
            </a:r>
          </a:p>
          <a:p>
            <a:pPr marL="0" indent="0">
              <a:buNone/>
            </a:pPr>
            <a:endParaRPr lang="en-US" dirty="0"/>
          </a:p>
          <a:p>
            <a:r>
              <a:rPr lang="en-US" dirty="0"/>
              <a:t>No financial disclosure with this presentation </a:t>
            </a:r>
          </a:p>
        </p:txBody>
      </p:sp>
    </p:spTree>
    <p:extLst>
      <p:ext uri="{BB962C8B-B14F-4D97-AF65-F5344CB8AC3E}">
        <p14:creationId xmlns:p14="http://schemas.microsoft.com/office/powerpoint/2010/main" val="1240053148"/>
      </p:ext>
    </p:extLst>
  </p:cSld>
  <p:clrMapOvr>
    <a:masterClrMapping/>
  </p:clrMapOvr>
  <mc:AlternateContent xmlns:mc="http://schemas.openxmlformats.org/markup-compatibility/2006" xmlns:p14="http://schemas.microsoft.com/office/powerpoint/2010/main">
    <mc:Choice Requires="p14">
      <p:transition spd="slow" p14:dur="2000" advTm="19222"/>
    </mc:Choice>
    <mc:Fallback xmlns="">
      <p:transition spd="slow" advTm="1922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AD7669-484F-D60F-1CA3-72B9A7360CAA}"/>
              </a:ext>
            </a:extLst>
          </p:cNvPr>
          <p:cNvSpPr txBox="1"/>
          <p:nvPr/>
        </p:nvSpPr>
        <p:spPr>
          <a:xfrm>
            <a:off x="391885" y="1247114"/>
            <a:ext cx="9547762" cy="861774"/>
          </a:xfrm>
          <a:prstGeom prst="rect">
            <a:avLst/>
          </a:prstGeom>
          <a:noFill/>
        </p:spPr>
        <p:txBody>
          <a:bodyPr wrap="square" rtlCol="0">
            <a:spAutoFit/>
          </a:bodyPr>
          <a:lstStyle/>
          <a:p>
            <a:r>
              <a:rPr lang="en-US" sz="3200" i="1" dirty="0">
                <a:latin typeface="+mj-lt"/>
              </a:rPr>
              <a:t>Cornea</a:t>
            </a:r>
          </a:p>
          <a:p>
            <a:endParaRPr lang="en-US" dirty="0"/>
          </a:p>
        </p:txBody>
      </p:sp>
      <p:sp>
        <p:nvSpPr>
          <p:cNvPr id="9" name="Title 1">
            <a:extLst>
              <a:ext uri="{FF2B5EF4-FFF2-40B4-BE49-F238E27FC236}">
                <a16:creationId xmlns:a16="http://schemas.microsoft.com/office/drawing/2014/main" id="{147EA993-890F-9565-53C7-741E8A600130}"/>
              </a:ext>
            </a:extLst>
          </p:cNvPr>
          <p:cNvSpPr txBox="1">
            <a:spLocks/>
          </p:cNvSpPr>
          <p:nvPr/>
        </p:nvSpPr>
        <p:spPr>
          <a:xfrm>
            <a:off x="391885" y="-511054"/>
            <a:ext cx="11602308" cy="201037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3000" dirty="0"/>
              <a:t>AI in Ophthalmology: Image-based Applications in Anterior Segment Diseases</a:t>
            </a:r>
          </a:p>
        </p:txBody>
      </p:sp>
      <p:sp>
        <p:nvSpPr>
          <p:cNvPr id="2" name="TextBox 1">
            <a:extLst>
              <a:ext uri="{FF2B5EF4-FFF2-40B4-BE49-F238E27FC236}">
                <a16:creationId xmlns:a16="http://schemas.microsoft.com/office/drawing/2014/main" id="{9DFC0E4C-1364-3E18-727B-156686533636}"/>
              </a:ext>
            </a:extLst>
          </p:cNvPr>
          <p:cNvSpPr txBox="1"/>
          <p:nvPr/>
        </p:nvSpPr>
        <p:spPr>
          <a:xfrm>
            <a:off x="391885" y="6343845"/>
            <a:ext cx="11234058" cy="707886"/>
          </a:xfrm>
          <a:prstGeom prst="rect">
            <a:avLst/>
          </a:prstGeom>
          <a:noFill/>
        </p:spPr>
        <p:txBody>
          <a:bodyPr wrap="square" rtlCol="0">
            <a:spAutoFit/>
          </a:bodyPr>
          <a:lstStyle/>
          <a:p>
            <a:r>
              <a:rPr lang="en-US" sz="1000" dirty="0"/>
              <a:t>Dos Santos, et al. </a:t>
            </a:r>
            <a:r>
              <a:rPr lang="en-US" sz="1000" dirty="0" err="1"/>
              <a:t>CorneaNet</a:t>
            </a:r>
            <a:r>
              <a:rPr lang="en-US" sz="1000" dirty="0"/>
              <a:t>: Fast segmentation of cornea OCT scans of healthy and </a:t>
            </a:r>
            <a:r>
              <a:rPr lang="en-US" sz="1000" dirty="0" err="1"/>
              <a:t>keratoconic</a:t>
            </a:r>
            <a:r>
              <a:rPr lang="en-US" sz="1000" dirty="0"/>
              <a:t> eyes using deep learning. Biomed </a:t>
            </a:r>
            <a:r>
              <a:rPr lang="en-US" sz="1000" dirty="0" err="1"/>
              <a:t>Opt</a:t>
            </a:r>
            <a:r>
              <a:rPr lang="en-US" sz="1000" dirty="0"/>
              <a:t> Express. 2019</a:t>
            </a:r>
          </a:p>
          <a:p>
            <a:r>
              <a:rPr lang="en-US" sz="1000" dirty="0"/>
              <a:t>Li Z., et al. Preventing corneal blindness caused by keratitis using artificial intelligence. Nat </a:t>
            </a:r>
            <a:r>
              <a:rPr lang="en-US" sz="1000" dirty="0" err="1"/>
              <a:t>Commun</a:t>
            </a:r>
            <a:r>
              <a:rPr lang="en-US" sz="1000" dirty="0"/>
              <a:t>. Jun 18 2021</a:t>
            </a:r>
          </a:p>
          <a:p>
            <a:r>
              <a:rPr lang="en-US" sz="1000" dirty="0"/>
              <a:t>Dense anatomical annotation of slit-lamp images improves the performance of deep learning for the diagnosis of ophthalmic disorders. </a:t>
            </a:r>
          </a:p>
          <a:p>
            <a:endParaRPr lang="en-US" sz="1000" dirty="0"/>
          </a:p>
        </p:txBody>
      </p:sp>
      <p:sp>
        <p:nvSpPr>
          <p:cNvPr id="8" name="Content Placeholder 7">
            <a:extLst>
              <a:ext uri="{FF2B5EF4-FFF2-40B4-BE49-F238E27FC236}">
                <a16:creationId xmlns:a16="http://schemas.microsoft.com/office/drawing/2014/main" id="{C8A3AAE0-EC5C-1F0B-9AA4-40A18D24FC41}"/>
              </a:ext>
            </a:extLst>
          </p:cNvPr>
          <p:cNvSpPr>
            <a:spLocks noGrp="1"/>
          </p:cNvSpPr>
          <p:nvPr>
            <p:ph idx="1"/>
          </p:nvPr>
        </p:nvSpPr>
        <p:spPr>
          <a:xfrm>
            <a:off x="459929" y="1937952"/>
            <a:ext cx="3978721" cy="4005647"/>
          </a:xfrm>
        </p:spPr>
        <p:txBody>
          <a:bodyPr>
            <a:normAutofit/>
          </a:bodyPr>
          <a:lstStyle/>
          <a:p>
            <a:pPr marL="342900" indent="-342900">
              <a:buFont typeface="Arial" panose="020B0604020202020204" pitchFamily="34" charset="0"/>
              <a:buChar char="•"/>
            </a:pPr>
            <a:r>
              <a:rPr lang="en-US" b="1" i="1" dirty="0" err="1"/>
              <a:t>CorneaNet</a:t>
            </a:r>
            <a:r>
              <a:rPr lang="en-US" dirty="0"/>
              <a:t>: assesses and measures the corneal layers via AS-OCT in keratoconus patients with accuracy up to 99.4%</a:t>
            </a:r>
          </a:p>
          <a:p>
            <a:pPr marL="342900" indent="-342900">
              <a:buFont typeface="Arial" panose="020B0604020202020204" pitchFamily="34" charset="0"/>
              <a:buChar char="•"/>
            </a:pPr>
            <a:r>
              <a:rPr lang="en-US" dirty="0"/>
              <a:t>Potential applications in diagnosing keratoconus and studying corneal morphology</a:t>
            </a:r>
          </a:p>
          <a:p>
            <a:pPr marL="342900" indent="-342900">
              <a:buFont typeface="Arial" panose="020B0604020202020204" pitchFamily="34" charset="0"/>
              <a:buChar char="•"/>
            </a:pPr>
            <a:endParaRPr lang="en-US" dirty="0"/>
          </a:p>
        </p:txBody>
      </p:sp>
      <p:pic>
        <p:nvPicPr>
          <p:cNvPr id="8194" name="Picture 2">
            <a:extLst>
              <a:ext uri="{FF2B5EF4-FFF2-40B4-BE49-F238E27FC236}">
                <a16:creationId xmlns:a16="http://schemas.microsoft.com/office/drawing/2014/main" id="{2C6DCA26-7C8A-8955-A461-78D8AF47D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173" y="786980"/>
            <a:ext cx="6972770" cy="540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935461"/>
      </p:ext>
    </p:extLst>
  </p:cSld>
  <p:clrMapOvr>
    <a:masterClrMapping/>
  </p:clrMapOvr>
  <mc:AlternateContent xmlns:mc="http://schemas.openxmlformats.org/markup-compatibility/2006" xmlns:p14="http://schemas.microsoft.com/office/powerpoint/2010/main">
    <mc:Choice Requires="p14">
      <p:transition spd="slow" p14:dur="2000" advTm="24592"/>
    </mc:Choice>
    <mc:Fallback xmlns="">
      <p:transition spd="slow" advTm="2459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AD7669-484F-D60F-1CA3-72B9A7360CAA}"/>
              </a:ext>
            </a:extLst>
          </p:cNvPr>
          <p:cNvSpPr txBox="1"/>
          <p:nvPr/>
        </p:nvSpPr>
        <p:spPr>
          <a:xfrm>
            <a:off x="391885" y="2018533"/>
            <a:ext cx="9547762" cy="861774"/>
          </a:xfrm>
          <a:prstGeom prst="rect">
            <a:avLst/>
          </a:prstGeom>
          <a:noFill/>
        </p:spPr>
        <p:txBody>
          <a:bodyPr wrap="square" rtlCol="0">
            <a:spAutoFit/>
          </a:bodyPr>
          <a:lstStyle/>
          <a:p>
            <a:r>
              <a:rPr lang="en-US" sz="3200" i="1" dirty="0">
                <a:latin typeface="+mj-lt"/>
              </a:rPr>
              <a:t>Cornea</a:t>
            </a:r>
          </a:p>
          <a:p>
            <a:endParaRPr lang="en-US" dirty="0"/>
          </a:p>
        </p:txBody>
      </p:sp>
      <p:sp>
        <p:nvSpPr>
          <p:cNvPr id="9" name="Title 1">
            <a:extLst>
              <a:ext uri="{FF2B5EF4-FFF2-40B4-BE49-F238E27FC236}">
                <a16:creationId xmlns:a16="http://schemas.microsoft.com/office/drawing/2014/main" id="{147EA993-890F-9565-53C7-741E8A600130}"/>
              </a:ext>
            </a:extLst>
          </p:cNvPr>
          <p:cNvSpPr txBox="1">
            <a:spLocks/>
          </p:cNvSpPr>
          <p:nvPr/>
        </p:nvSpPr>
        <p:spPr>
          <a:xfrm>
            <a:off x="391885" y="300106"/>
            <a:ext cx="11602308" cy="201037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4000" dirty="0"/>
              <a:t>AI in Ophthalmology: Image-based Applications in Anterior Segment Diseases</a:t>
            </a:r>
          </a:p>
        </p:txBody>
      </p:sp>
      <p:sp>
        <p:nvSpPr>
          <p:cNvPr id="2" name="TextBox 1">
            <a:extLst>
              <a:ext uri="{FF2B5EF4-FFF2-40B4-BE49-F238E27FC236}">
                <a16:creationId xmlns:a16="http://schemas.microsoft.com/office/drawing/2014/main" id="{9DFC0E4C-1364-3E18-727B-156686533636}"/>
              </a:ext>
            </a:extLst>
          </p:cNvPr>
          <p:cNvSpPr txBox="1"/>
          <p:nvPr/>
        </p:nvSpPr>
        <p:spPr>
          <a:xfrm>
            <a:off x="391885" y="6343845"/>
            <a:ext cx="11234058" cy="707886"/>
          </a:xfrm>
          <a:prstGeom prst="rect">
            <a:avLst/>
          </a:prstGeom>
          <a:noFill/>
        </p:spPr>
        <p:txBody>
          <a:bodyPr wrap="square" rtlCol="0">
            <a:spAutoFit/>
          </a:bodyPr>
          <a:lstStyle/>
          <a:p>
            <a:r>
              <a:rPr lang="en-US" sz="1000" dirty="0"/>
              <a:t>Dos Santos, et al. </a:t>
            </a:r>
            <a:r>
              <a:rPr lang="en-US" sz="1000" dirty="0" err="1"/>
              <a:t>CorneaNet</a:t>
            </a:r>
            <a:r>
              <a:rPr lang="en-US" sz="1000" dirty="0"/>
              <a:t>: Fast segmentation of cornea OCT scans of healthy and </a:t>
            </a:r>
            <a:r>
              <a:rPr lang="en-US" sz="1000" dirty="0" err="1"/>
              <a:t>keratoconic</a:t>
            </a:r>
            <a:r>
              <a:rPr lang="en-US" sz="1000" dirty="0"/>
              <a:t> eyes using deep learning. Biomed </a:t>
            </a:r>
            <a:r>
              <a:rPr lang="en-US" sz="1000" dirty="0" err="1"/>
              <a:t>Opt</a:t>
            </a:r>
            <a:r>
              <a:rPr lang="en-US" sz="1000" dirty="0"/>
              <a:t> Express. 2019</a:t>
            </a:r>
          </a:p>
          <a:p>
            <a:r>
              <a:rPr lang="en-US" sz="1000" dirty="0"/>
              <a:t>Li Z., et al. Preventing corneal blindness caused by keratitis using artificial intelligence. Nat </a:t>
            </a:r>
            <a:r>
              <a:rPr lang="en-US" sz="1000" dirty="0" err="1"/>
              <a:t>Commun</a:t>
            </a:r>
            <a:r>
              <a:rPr lang="en-US" sz="1000" dirty="0"/>
              <a:t>. Jun 18 2021</a:t>
            </a:r>
          </a:p>
          <a:p>
            <a:r>
              <a:rPr lang="en-US" sz="1000" dirty="0"/>
              <a:t>Dense anatomical annotation of slit-lamp images improves the performance of deep learning for the diagnosis of ophthalmic disorders. </a:t>
            </a:r>
          </a:p>
          <a:p>
            <a:endParaRPr lang="en-US" sz="1000" dirty="0"/>
          </a:p>
        </p:txBody>
      </p:sp>
      <p:sp>
        <p:nvSpPr>
          <p:cNvPr id="8" name="Content Placeholder 7">
            <a:extLst>
              <a:ext uri="{FF2B5EF4-FFF2-40B4-BE49-F238E27FC236}">
                <a16:creationId xmlns:a16="http://schemas.microsoft.com/office/drawing/2014/main" id="{C8A3AAE0-EC5C-1F0B-9AA4-40A18D24FC41}"/>
              </a:ext>
            </a:extLst>
          </p:cNvPr>
          <p:cNvSpPr>
            <a:spLocks noGrp="1"/>
          </p:cNvSpPr>
          <p:nvPr>
            <p:ph idx="1"/>
          </p:nvPr>
        </p:nvSpPr>
        <p:spPr>
          <a:xfrm>
            <a:off x="482600" y="2774732"/>
            <a:ext cx="10506991" cy="3104860"/>
          </a:xfrm>
        </p:spPr>
        <p:txBody>
          <a:bodyPr/>
          <a:lstStyle/>
          <a:p>
            <a:pPr marL="342900" indent="-342900">
              <a:buFont typeface="Arial" panose="020B0604020202020204" pitchFamily="34" charset="0"/>
              <a:buChar char="•"/>
            </a:pPr>
            <a:r>
              <a:rPr lang="en-US" dirty="0"/>
              <a:t>Deep learning system for automated keratitis classification based on slit lamp and smartphone images (AUCs &gt;0.96)</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Artificial neural networks trained to recognize and differentiate between corneal ulcers of bacterial and fungal etiology vs clinician (90% vs 62.8%)</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9733819"/>
      </p:ext>
    </p:extLst>
  </p:cSld>
  <p:clrMapOvr>
    <a:masterClrMapping/>
  </p:clrMapOvr>
  <mc:AlternateContent xmlns:mc="http://schemas.openxmlformats.org/markup-compatibility/2006" xmlns:p14="http://schemas.microsoft.com/office/powerpoint/2010/main">
    <mc:Choice Requires="p14">
      <p:transition spd="slow" p14:dur="2000" advTm="19797"/>
    </mc:Choice>
    <mc:Fallback xmlns="">
      <p:transition spd="slow" advTm="1979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9EC08-24CE-D0A3-3152-FD1DAE881EB9}"/>
              </a:ext>
            </a:extLst>
          </p:cNvPr>
          <p:cNvSpPr>
            <a:spLocks noGrp="1"/>
          </p:cNvSpPr>
          <p:nvPr>
            <p:ph idx="1"/>
          </p:nvPr>
        </p:nvSpPr>
        <p:spPr>
          <a:xfrm>
            <a:off x="534282" y="2776944"/>
            <a:ext cx="8428848" cy="3432216"/>
          </a:xfrm>
        </p:spPr>
        <p:txBody>
          <a:bodyPr>
            <a:normAutofit/>
          </a:bodyPr>
          <a:lstStyle/>
          <a:p>
            <a:pPr marL="342900" indent="-342900">
              <a:buFont typeface="Arial" panose="020B0604020202020204" pitchFamily="34" charset="0"/>
              <a:buChar char="•"/>
            </a:pPr>
            <a:r>
              <a:rPr lang="en-US" sz="2600" dirty="0"/>
              <a:t>Referable glaucomatous optic neuropathy detected from fundus photographs by deep-learning algorithm (sensitivity/specificity of 95.6%/92%)  </a:t>
            </a:r>
          </a:p>
          <a:p>
            <a:pPr marL="342900" indent="-342900">
              <a:buFont typeface="Arial" panose="020B0604020202020204" pitchFamily="34" charset="0"/>
              <a:buChar char="•"/>
            </a:pPr>
            <a:r>
              <a:rPr lang="en-US" sz="2600" dirty="0"/>
              <a:t>AI enhances OCT (optic nerve)-based detection of glaucomatous progression (AUC 0.969)</a:t>
            </a:r>
          </a:p>
          <a:p>
            <a:pPr marL="342900" indent="-342900">
              <a:buFont typeface="Arial" panose="020B0604020202020204" pitchFamily="34" charset="0"/>
              <a:buChar char="•"/>
            </a:pPr>
            <a:r>
              <a:rPr lang="en-US" sz="2600" dirty="0"/>
              <a:t>Predicting glaucoma progression from visual fields 3.5 years earlier using machine-learning</a:t>
            </a:r>
          </a:p>
        </p:txBody>
      </p:sp>
      <p:sp>
        <p:nvSpPr>
          <p:cNvPr id="4" name="TextBox 3">
            <a:extLst>
              <a:ext uri="{FF2B5EF4-FFF2-40B4-BE49-F238E27FC236}">
                <a16:creationId xmlns:a16="http://schemas.microsoft.com/office/drawing/2014/main" id="{B3AB3F63-1BA5-1EEB-39B3-9C65F53D5DE2}"/>
              </a:ext>
            </a:extLst>
          </p:cNvPr>
          <p:cNvSpPr txBox="1"/>
          <p:nvPr/>
        </p:nvSpPr>
        <p:spPr>
          <a:xfrm>
            <a:off x="391885" y="6334780"/>
            <a:ext cx="11602308" cy="553998"/>
          </a:xfrm>
          <a:prstGeom prst="rect">
            <a:avLst/>
          </a:prstGeom>
          <a:noFill/>
        </p:spPr>
        <p:txBody>
          <a:bodyPr wrap="square" rtlCol="0">
            <a:spAutoFit/>
          </a:bodyPr>
          <a:lstStyle/>
          <a:p>
            <a:r>
              <a:rPr lang="en-US" sz="1000" dirty="0" err="1"/>
              <a:t>Zhixi</a:t>
            </a:r>
            <a:r>
              <a:rPr lang="en-US" sz="1000" dirty="0"/>
              <a:t> Li et al; An Automated Grading System for Detection of Vision-Threatening Referable Diabetic Retinopathy on the Basis of Color Fundus Photographs. </a:t>
            </a:r>
            <a:r>
              <a:rPr lang="en-US" sz="1000" i="1" dirty="0"/>
              <a:t>Diabetes Care</a:t>
            </a:r>
            <a:r>
              <a:rPr lang="en-US" sz="1000" dirty="0"/>
              <a:t> 1 December 2018</a:t>
            </a:r>
          </a:p>
          <a:p>
            <a:r>
              <a:rPr lang="en-US" sz="1000" dirty="0"/>
              <a:t>Ran A.R, et al. Detection of glaucomatous optic neuropathy with spectral-domain optical coherence tomography: a retrospective training and validation deep-learning analysis. Lancet. Digit. Health. 2019</a:t>
            </a:r>
          </a:p>
          <a:p>
            <a:r>
              <a:rPr lang="en-US" sz="1000" dirty="0" err="1"/>
              <a:t>Yousefi</a:t>
            </a:r>
            <a:r>
              <a:rPr lang="en-US" sz="1000" dirty="0"/>
              <a:t> S., </a:t>
            </a:r>
            <a:r>
              <a:rPr lang="en-US" sz="1000" dirty="0" err="1"/>
              <a:t>Kiwaki</a:t>
            </a:r>
            <a:r>
              <a:rPr lang="en-US" sz="1000" dirty="0"/>
              <a:t> T., Zheng Y., </a:t>
            </a:r>
            <a:r>
              <a:rPr lang="en-US" sz="1000" dirty="0" err="1"/>
              <a:t>Sugiura</a:t>
            </a:r>
            <a:r>
              <a:rPr lang="en-US" sz="1000" dirty="0"/>
              <a:t> H., </a:t>
            </a:r>
            <a:r>
              <a:rPr lang="en-US" sz="1000" dirty="0" err="1"/>
              <a:t>Asaoka</a:t>
            </a:r>
            <a:r>
              <a:rPr lang="en-US" sz="1000" dirty="0"/>
              <a:t> R., Murata H., </a:t>
            </a:r>
            <a:r>
              <a:rPr lang="en-US" sz="1000" dirty="0" err="1"/>
              <a:t>Lemij</a:t>
            </a:r>
            <a:r>
              <a:rPr lang="en-US" sz="1000" dirty="0"/>
              <a:t> H., </a:t>
            </a:r>
            <a:r>
              <a:rPr lang="en-US" sz="1000" dirty="0" err="1"/>
              <a:t>Yamanishi</a:t>
            </a:r>
            <a:r>
              <a:rPr lang="en-US" sz="1000" dirty="0"/>
              <a:t> K. Detection of longitudinal visual field progression in glaucoma using machine learning. Am. J. </a:t>
            </a:r>
            <a:r>
              <a:rPr lang="en-US" sz="1000" dirty="0" err="1"/>
              <a:t>Ophthalmol</a:t>
            </a:r>
            <a:r>
              <a:rPr lang="en-US" sz="1000" dirty="0"/>
              <a:t>. 2018</a:t>
            </a:r>
          </a:p>
        </p:txBody>
      </p:sp>
      <p:sp>
        <p:nvSpPr>
          <p:cNvPr id="5" name="TextBox 4">
            <a:extLst>
              <a:ext uri="{FF2B5EF4-FFF2-40B4-BE49-F238E27FC236}">
                <a16:creationId xmlns:a16="http://schemas.microsoft.com/office/drawing/2014/main" id="{C6AD7669-484F-D60F-1CA3-72B9A7360CAA}"/>
              </a:ext>
            </a:extLst>
          </p:cNvPr>
          <p:cNvSpPr txBox="1"/>
          <p:nvPr/>
        </p:nvSpPr>
        <p:spPr>
          <a:xfrm>
            <a:off x="391885" y="2041119"/>
            <a:ext cx="9547762" cy="861774"/>
          </a:xfrm>
          <a:prstGeom prst="rect">
            <a:avLst/>
          </a:prstGeom>
          <a:noFill/>
        </p:spPr>
        <p:txBody>
          <a:bodyPr wrap="square" rtlCol="0">
            <a:spAutoFit/>
          </a:bodyPr>
          <a:lstStyle/>
          <a:p>
            <a:r>
              <a:rPr lang="en-US" sz="3200" i="1" dirty="0">
                <a:latin typeface="+mj-lt"/>
              </a:rPr>
              <a:t>Glaucoma Screening, Diagnosis, Prognosis</a:t>
            </a:r>
          </a:p>
          <a:p>
            <a:endParaRPr lang="en-US" dirty="0"/>
          </a:p>
        </p:txBody>
      </p:sp>
      <p:sp>
        <p:nvSpPr>
          <p:cNvPr id="9" name="Title 1">
            <a:extLst>
              <a:ext uri="{FF2B5EF4-FFF2-40B4-BE49-F238E27FC236}">
                <a16:creationId xmlns:a16="http://schemas.microsoft.com/office/drawing/2014/main" id="{147EA993-890F-9565-53C7-741E8A600130}"/>
              </a:ext>
            </a:extLst>
          </p:cNvPr>
          <p:cNvSpPr txBox="1">
            <a:spLocks/>
          </p:cNvSpPr>
          <p:nvPr/>
        </p:nvSpPr>
        <p:spPr>
          <a:xfrm>
            <a:off x="391885" y="156694"/>
            <a:ext cx="11602308" cy="201037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4000" dirty="0"/>
              <a:t>AI in Ophthalmology: Image-based Applications in Glaucoma</a:t>
            </a:r>
          </a:p>
        </p:txBody>
      </p:sp>
      <p:pic>
        <p:nvPicPr>
          <p:cNvPr id="2050" name="Picture 2" descr="Optic Nerve in Glaucoma ...">
            <a:extLst>
              <a:ext uri="{FF2B5EF4-FFF2-40B4-BE49-F238E27FC236}">
                <a16:creationId xmlns:a16="http://schemas.microsoft.com/office/drawing/2014/main" id="{973F3FC1-A068-7FD3-4074-72A3F32FB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5818" y="2257410"/>
            <a:ext cx="25019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116290"/>
      </p:ext>
    </p:extLst>
  </p:cSld>
  <p:clrMapOvr>
    <a:masterClrMapping/>
  </p:clrMapOvr>
  <mc:AlternateContent xmlns:mc="http://schemas.openxmlformats.org/markup-compatibility/2006" xmlns:p14="http://schemas.microsoft.com/office/powerpoint/2010/main">
    <mc:Choice Requires="p14">
      <p:transition spd="slow" p14:dur="2000" advTm="28162"/>
    </mc:Choice>
    <mc:Fallback xmlns="">
      <p:transition spd="slow" advTm="2816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391885" y="135674"/>
            <a:ext cx="11602308" cy="2010373"/>
          </a:xfrm>
        </p:spPr>
        <p:txBody>
          <a:bodyPr/>
          <a:lstStyle/>
          <a:p>
            <a:r>
              <a:rPr lang="en-US" sz="4000" dirty="0"/>
              <a:t>AI in Ophthalmology: Image-based Applications in Retinal Disease</a:t>
            </a:r>
          </a:p>
        </p:txBody>
      </p:sp>
      <p:sp>
        <p:nvSpPr>
          <p:cNvPr id="3" name="Content Placeholder 2">
            <a:extLst>
              <a:ext uri="{FF2B5EF4-FFF2-40B4-BE49-F238E27FC236}">
                <a16:creationId xmlns:a16="http://schemas.microsoft.com/office/drawing/2014/main" id="{D4E9EC08-24CE-D0A3-3152-FD1DAE881EB9}"/>
              </a:ext>
            </a:extLst>
          </p:cNvPr>
          <p:cNvSpPr>
            <a:spLocks noGrp="1"/>
          </p:cNvSpPr>
          <p:nvPr>
            <p:ph idx="1"/>
          </p:nvPr>
        </p:nvSpPr>
        <p:spPr>
          <a:xfrm>
            <a:off x="482600" y="2049767"/>
            <a:ext cx="11000839" cy="748145"/>
          </a:xfrm>
        </p:spPr>
        <p:txBody>
          <a:bodyPr>
            <a:normAutofit/>
          </a:bodyPr>
          <a:lstStyle/>
          <a:p>
            <a:r>
              <a:rPr lang="en-US" sz="3200" i="1" dirty="0">
                <a:latin typeface="+mj-lt"/>
              </a:rPr>
              <a:t>Diabetic Retinopathy Screening</a:t>
            </a:r>
          </a:p>
        </p:txBody>
      </p:sp>
      <p:sp>
        <p:nvSpPr>
          <p:cNvPr id="4" name="TextBox 3">
            <a:extLst>
              <a:ext uri="{FF2B5EF4-FFF2-40B4-BE49-F238E27FC236}">
                <a16:creationId xmlns:a16="http://schemas.microsoft.com/office/drawing/2014/main" id="{B3AB3F63-1BA5-1EEB-39B3-9C65F53D5DE2}"/>
              </a:ext>
            </a:extLst>
          </p:cNvPr>
          <p:cNvSpPr txBox="1"/>
          <p:nvPr/>
        </p:nvSpPr>
        <p:spPr>
          <a:xfrm>
            <a:off x="391885" y="6165853"/>
            <a:ext cx="11602308" cy="553998"/>
          </a:xfrm>
          <a:prstGeom prst="rect">
            <a:avLst/>
          </a:prstGeom>
          <a:noFill/>
        </p:spPr>
        <p:txBody>
          <a:bodyPr wrap="square" rtlCol="0">
            <a:spAutoFit/>
          </a:bodyPr>
          <a:lstStyle/>
          <a:p>
            <a:r>
              <a:rPr lang="en-US" sz="1000" dirty="0"/>
              <a:t>Dai L et al. A deep learning system for detecting diabetic retinopathy across the disease spectrum. Nat </a:t>
            </a:r>
            <a:r>
              <a:rPr lang="en-US" sz="1000" dirty="0" err="1"/>
              <a:t>Commun</a:t>
            </a:r>
            <a:r>
              <a:rPr lang="en-US" sz="1000" dirty="0"/>
              <a:t>. 2021 May</a:t>
            </a:r>
          </a:p>
          <a:p>
            <a:r>
              <a:rPr lang="en-US" sz="1000" dirty="0" err="1"/>
              <a:t>Abràmoff</a:t>
            </a:r>
            <a:r>
              <a:rPr lang="en-US" sz="1000" dirty="0"/>
              <a:t> MD et al. Pivotal trial of an autonomous AI-based diagnostic system for detection of diabetic retinopathy in primary care offices. NPJ Digit Med. 2018 Aug </a:t>
            </a:r>
          </a:p>
          <a:p>
            <a:r>
              <a:rPr lang="en-US" sz="1000" dirty="0" err="1"/>
              <a:t>Ipp</a:t>
            </a:r>
            <a:r>
              <a:rPr lang="en-US" sz="1000" dirty="0"/>
              <a:t> E,  </a:t>
            </a:r>
            <a:r>
              <a:rPr lang="en-US" sz="1000" dirty="0" err="1"/>
              <a:t>EyeArt</a:t>
            </a:r>
            <a:r>
              <a:rPr lang="en-US" sz="1000" dirty="0"/>
              <a:t> Study Group et al. Pivotal Evaluation of an Artificial Intelligence System for Autonomous Detection of Referrable and Vision-Threatening Diabetic Retinopathy. JAMA </a:t>
            </a:r>
            <a:r>
              <a:rPr lang="en-US" sz="1000" dirty="0" err="1"/>
              <a:t>Netw</a:t>
            </a:r>
            <a:r>
              <a:rPr lang="en-US" sz="1000" dirty="0"/>
              <a:t> Open. 2021 Nov</a:t>
            </a:r>
          </a:p>
        </p:txBody>
      </p:sp>
      <p:sp>
        <p:nvSpPr>
          <p:cNvPr id="5" name="TextBox 4">
            <a:extLst>
              <a:ext uri="{FF2B5EF4-FFF2-40B4-BE49-F238E27FC236}">
                <a16:creationId xmlns:a16="http://schemas.microsoft.com/office/drawing/2014/main" id="{E6A5373F-EA56-18A6-DE09-D07ABC83AF5A}"/>
              </a:ext>
            </a:extLst>
          </p:cNvPr>
          <p:cNvSpPr txBox="1"/>
          <p:nvPr/>
        </p:nvSpPr>
        <p:spPr>
          <a:xfrm>
            <a:off x="545935" y="2632456"/>
            <a:ext cx="7733908" cy="3785652"/>
          </a:xfrm>
          <a:prstGeom prst="rect">
            <a:avLst/>
          </a:prstGeom>
          <a:noFill/>
        </p:spPr>
        <p:txBody>
          <a:bodyPr wrap="square" rtlCol="0">
            <a:spAutoFit/>
          </a:bodyPr>
          <a:lstStyle/>
          <a:p>
            <a:pPr marL="342900" indent="-342900">
              <a:buFont typeface="Arial" panose="020B0604020202020204" pitchFamily="34" charset="0"/>
              <a:buChar char="•"/>
            </a:pPr>
            <a:r>
              <a:rPr lang="en-US" sz="2400" b="1" dirty="0" err="1"/>
              <a:t>DeepDR</a:t>
            </a:r>
            <a:r>
              <a:rPr lang="en-US" sz="2400" dirty="0"/>
              <a:t> for early detection of mild NPDR (sensitivity/specificity=88%/84%)</a:t>
            </a:r>
          </a:p>
          <a:p>
            <a:pPr marL="1028700" lvl="1" indent="-342900">
              <a:buFont typeface="Arial" panose="020B0604020202020204" pitchFamily="34" charset="0"/>
              <a:buChar char="•"/>
            </a:pPr>
            <a:r>
              <a:rPr lang="en-US" sz="2400" dirty="0"/>
              <a:t>Three deep-learning sub-networks: image quality assessment sub-network, lesion-aware sub-network, and DR grading sub-network</a:t>
            </a:r>
          </a:p>
          <a:p>
            <a:pPr marL="342900" indent="-342900">
              <a:buFont typeface="Arial" panose="020B0604020202020204" pitchFamily="34" charset="0"/>
              <a:buChar char="•"/>
            </a:pPr>
            <a:r>
              <a:rPr lang="en-US" sz="2400" dirty="0"/>
              <a:t>Autonomous FDA-cleared technologies for DR screening enhance care access (sensitivity/specificity):</a:t>
            </a:r>
          </a:p>
          <a:p>
            <a:pPr marL="1028700" lvl="1" indent="-342900">
              <a:buFont typeface="Arial" panose="020B0604020202020204" pitchFamily="34" charset="0"/>
              <a:buChar char="•"/>
            </a:pPr>
            <a:r>
              <a:rPr lang="en-US" sz="2400" b="1" dirty="0" err="1"/>
              <a:t>IDx</a:t>
            </a:r>
            <a:r>
              <a:rPr lang="en-US" sz="2400" b="1" dirty="0"/>
              <a:t>-DR</a:t>
            </a:r>
            <a:r>
              <a:rPr lang="en-US" sz="2400" dirty="0"/>
              <a:t> (87%/90%)</a:t>
            </a:r>
          </a:p>
          <a:p>
            <a:pPr marL="1028700" lvl="1" indent="-342900">
              <a:buFont typeface="Arial" panose="020B0604020202020204" pitchFamily="34" charset="0"/>
              <a:buChar char="•"/>
            </a:pPr>
            <a:r>
              <a:rPr lang="en-US" sz="2400" b="1" dirty="0" err="1"/>
              <a:t>EyeArt</a:t>
            </a:r>
            <a:r>
              <a:rPr lang="en-US" sz="2400" b="1" dirty="0"/>
              <a:t> system </a:t>
            </a:r>
            <a:r>
              <a:rPr lang="en-US" sz="2400" dirty="0"/>
              <a:t>(</a:t>
            </a:r>
            <a:r>
              <a:rPr lang="en-US" sz="2400" dirty="0" err="1"/>
              <a:t>Eyenuk</a:t>
            </a:r>
            <a:r>
              <a:rPr lang="en-US" sz="2400" dirty="0"/>
              <a:t>, Inc) (96%/88%)</a:t>
            </a:r>
          </a:p>
          <a:p>
            <a:endParaRPr lang="en-US" sz="2400" dirty="0"/>
          </a:p>
        </p:txBody>
      </p:sp>
      <p:pic>
        <p:nvPicPr>
          <p:cNvPr id="3074" name="Picture 2" descr="Diabetes retinal screening ...">
            <a:extLst>
              <a:ext uri="{FF2B5EF4-FFF2-40B4-BE49-F238E27FC236}">
                <a16:creationId xmlns:a16="http://schemas.microsoft.com/office/drawing/2014/main" id="{CD0B1AFB-31C7-F270-4D7D-12ACA507E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080" y="2713055"/>
            <a:ext cx="3402588" cy="254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453258"/>
      </p:ext>
    </p:extLst>
  </p:cSld>
  <p:clrMapOvr>
    <a:masterClrMapping/>
  </p:clrMapOvr>
  <mc:AlternateContent xmlns:mc="http://schemas.openxmlformats.org/markup-compatibility/2006" xmlns:p14="http://schemas.microsoft.com/office/powerpoint/2010/main">
    <mc:Choice Requires="p14">
      <p:transition spd="slow" p14:dur="2000" advTm="24110"/>
    </mc:Choice>
    <mc:Fallback xmlns="">
      <p:transition spd="slow" advTm="2411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391885" y="-754808"/>
            <a:ext cx="11602308" cy="2010373"/>
          </a:xfrm>
        </p:spPr>
        <p:txBody>
          <a:bodyPr/>
          <a:lstStyle/>
          <a:p>
            <a:r>
              <a:rPr lang="en-US" sz="3000" dirty="0"/>
              <a:t>AI in Ophthalmology: Image-based Applications in Retinal Disease</a:t>
            </a:r>
          </a:p>
        </p:txBody>
      </p:sp>
      <p:sp>
        <p:nvSpPr>
          <p:cNvPr id="3" name="Content Placeholder 2">
            <a:extLst>
              <a:ext uri="{FF2B5EF4-FFF2-40B4-BE49-F238E27FC236}">
                <a16:creationId xmlns:a16="http://schemas.microsoft.com/office/drawing/2014/main" id="{D4E9EC08-24CE-D0A3-3152-FD1DAE881EB9}"/>
              </a:ext>
            </a:extLst>
          </p:cNvPr>
          <p:cNvSpPr>
            <a:spLocks noGrp="1"/>
          </p:cNvSpPr>
          <p:nvPr>
            <p:ph idx="1"/>
          </p:nvPr>
        </p:nvSpPr>
        <p:spPr>
          <a:xfrm>
            <a:off x="391885" y="543045"/>
            <a:ext cx="11000839" cy="748145"/>
          </a:xfrm>
        </p:spPr>
        <p:txBody>
          <a:bodyPr>
            <a:normAutofit/>
          </a:bodyPr>
          <a:lstStyle/>
          <a:p>
            <a:r>
              <a:rPr lang="en-US" sz="3200" i="1" dirty="0">
                <a:latin typeface="+mj-lt"/>
              </a:rPr>
              <a:t>Diabetic Retinopathy Screening</a:t>
            </a:r>
          </a:p>
        </p:txBody>
      </p:sp>
      <p:sp>
        <p:nvSpPr>
          <p:cNvPr id="5" name="TextBox 4">
            <a:extLst>
              <a:ext uri="{FF2B5EF4-FFF2-40B4-BE49-F238E27FC236}">
                <a16:creationId xmlns:a16="http://schemas.microsoft.com/office/drawing/2014/main" id="{E6A5373F-EA56-18A6-DE09-D07ABC83AF5A}"/>
              </a:ext>
            </a:extLst>
          </p:cNvPr>
          <p:cNvSpPr txBox="1"/>
          <p:nvPr/>
        </p:nvSpPr>
        <p:spPr>
          <a:xfrm>
            <a:off x="455220" y="1125734"/>
            <a:ext cx="1093750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AI model validated in mobile screening project in Zambia: 4504 fundus photos from patients with diabetes, referable DR found in 22.5% of eyes </a:t>
            </a:r>
          </a:p>
          <a:p>
            <a:endParaRPr lang="en-US" sz="2400" dirty="0"/>
          </a:p>
        </p:txBody>
      </p:sp>
      <p:sp>
        <p:nvSpPr>
          <p:cNvPr id="6" name="TextBox 5">
            <a:extLst>
              <a:ext uri="{FF2B5EF4-FFF2-40B4-BE49-F238E27FC236}">
                <a16:creationId xmlns:a16="http://schemas.microsoft.com/office/drawing/2014/main" id="{79B63C7A-1BD7-BCA4-957A-35EF7CF0264B}"/>
              </a:ext>
            </a:extLst>
          </p:cNvPr>
          <p:cNvSpPr txBox="1"/>
          <p:nvPr/>
        </p:nvSpPr>
        <p:spPr>
          <a:xfrm>
            <a:off x="391885" y="6361400"/>
            <a:ext cx="11329060" cy="246221"/>
          </a:xfrm>
          <a:prstGeom prst="rect">
            <a:avLst/>
          </a:prstGeom>
          <a:noFill/>
        </p:spPr>
        <p:txBody>
          <a:bodyPr wrap="square" rtlCol="0">
            <a:spAutoFit/>
          </a:bodyPr>
          <a:lstStyle/>
          <a:p>
            <a:r>
              <a:rPr lang="en-US" sz="1000" dirty="0" err="1"/>
              <a:t>Bellemo</a:t>
            </a:r>
            <a:r>
              <a:rPr lang="en-US" sz="1000" dirty="0"/>
              <a:t> V et al. Artificial intelligence using deep learning to screen for referable and vision-threatening diabetic retinopathy in Africa: a clinical validation study. Lancet Digit Heal [Internet]. 2019</a:t>
            </a:r>
          </a:p>
        </p:txBody>
      </p:sp>
      <p:pic>
        <p:nvPicPr>
          <p:cNvPr id="6146" name="Picture 2">
            <a:extLst>
              <a:ext uri="{FF2B5EF4-FFF2-40B4-BE49-F238E27FC236}">
                <a16:creationId xmlns:a16="http://schemas.microsoft.com/office/drawing/2014/main" id="{A8F4F625-F609-0956-AA1C-C4A2F0BBC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219" y="2001528"/>
            <a:ext cx="8451588" cy="418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66116"/>
      </p:ext>
    </p:extLst>
  </p:cSld>
  <p:clrMapOvr>
    <a:masterClrMapping/>
  </p:clrMapOvr>
  <mc:AlternateContent xmlns:mc="http://schemas.openxmlformats.org/markup-compatibility/2006" xmlns:p14="http://schemas.microsoft.com/office/powerpoint/2010/main">
    <mc:Choice Requires="p14">
      <p:transition spd="slow" p14:dur="2000" advTm="28319"/>
    </mc:Choice>
    <mc:Fallback xmlns="">
      <p:transition spd="slow" advTm="2831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9EC08-24CE-D0A3-3152-FD1DAE881EB9}"/>
              </a:ext>
            </a:extLst>
          </p:cNvPr>
          <p:cNvSpPr>
            <a:spLocks noGrp="1"/>
          </p:cNvSpPr>
          <p:nvPr>
            <p:ph idx="1"/>
          </p:nvPr>
        </p:nvSpPr>
        <p:spPr>
          <a:xfrm>
            <a:off x="482599" y="1210026"/>
            <a:ext cx="11000839" cy="3432216"/>
          </a:xfrm>
        </p:spPr>
        <p:txBody>
          <a:bodyPr>
            <a:normAutofit/>
          </a:bodyPr>
          <a:lstStyle/>
          <a:p>
            <a:pPr marL="342900" indent="-342900">
              <a:buFont typeface="Arial" panose="020B0604020202020204" pitchFamily="34" charset="0"/>
              <a:buChar char="•"/>
            </a:pPr>
            <a:r>
              <a:rPr lang="en-US" sz="2600" dirty="0"/>
              <a:t>Using CNN-based deep learning system to detect and classify ROP (four stages) from fundus photographs in a clinical setting (table depicts accuracy)</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600" dirty="0"/>
          </a:p>
        </p:txBody>
      </p:sp>
      <p:sp>
        <p:nvSpPr>
          <p:cNvPr id="4" name="TextBox 3">
            <a:extLst>
              <a:ext uri="{FF2B5EF4-FFF2-40B4-BE49-F238E27FC236}">
                <a16:creationId xmlns:a16="http://schemas.microsoft.com/office/drawing/2014/main" id="{B3AB3F63-1BA5-1EEB-39B3-9C65F53D5DE2}"/>
              </a:ext>
            </a:extLst>
          </p:cNvPr>
          <p:cNvSpPr txBox="1"/>
          <p:nvPr/>
        </p:nvSpPr>
        <p:spPr>
          <a:xfrm>
            <a:off x="391885" y="6334780"/>
            <a:ext cx="11602308" cy="246221"/>
          </a:xfrm>
          <a:prstGeom prst="rect">
            <a:avLst/>
          </a:prstGeom>
          <a:noFill/>
        </p:spPr>
        <p:txBody>
          <a:bodyPr wrap="square" rtlCol="0">
            <a:spAutoFit/>
          </a:bodyPr>
          <a:lstStyle/>
          <a:p>
            <a:r>
              <a:rPr lang="en-US" sz="1000" dirty="0"/>
              <a:t>Tong Y, Lu W, Deng QQ, Chen C, Shen Y. Automated identification of retinopathy of prematurity by image-based deep learning. Eye Vis (Lond). 2020 Aug</a:t>
            </a:r>
          </a:p>
        </p:txBody>
      </p:sp>
      <p:sp>
        <p:nvSpPr>
          <p:cNvPr id="5" name="TextBox 4">
            <a:extLst>
              <a:ext uri="{FF2B5EF4-FFF2-40B4-BE49-F238E27FC236}">
                <a16:creationId xmlns:a16="http://schemas.microsoft.com/office/drawing/2014/main" id="{C6AD7669-484F-D60F-1CA3-72B9A7360CAA}"/>
              </a:ext>
            </a:extLst>
          </p:cNvPr>
          <p:cNvSpPr txBox="1"/>
          <p:nvPr/>
        </p:nvSpPr>
        <p:spPr>
          <a:xfrm>
            <a:off x="344587" y="503590"/>
            <a:ext cx="9547762" cy="861774"/>
          </a:xfrm>
          <a:prstGeom prst="rect">
            <a:avLst/>
          </a:prstGeom>
          <a:noFill/>
        </p:spPr>
        <p:txBody>
          <a:bodyPr wrap="square" rtlCol="0">
            <a:spAutoFit/>
          </a:bodyPr>
          <a:lstStyle/>
          <a:p>
            <a:r>
              <a:rPr lang="en-US" sz="3200" i="1" dirty="0">
                <a:latin typeface="+mj-lt"/>
              </a:rPr>
              <a:t>Retinopathy of Prematurity (ROP) Screening</a:t>
            </a:r>
          </a:p>
          <a:p>
            <a:endParaRPr lang="en-US" dirty="0"/>
          </a:p>
        </p:txBody>
      </p:sp>
      <p:sp>
        <p:nvSpPr>
          <p:cNvPr id="10" name="Title 1">
            <a:extLst>
              <a:ext uri="{FF2B5EF4-FFF2-40B4-BE49-F238E27FC236}">
                <a16:creationId xmlns:a16="http://schemas.microsoft.com/office/drawing/2014/main" id="{8C5E33A8-B8BA-CAA7-7CA5-2021B8E971A6}"/>
              </a:ext>
            </a:extLst>
          </p:cNvPr>
          <p:cNvSpPr txBox="1">
            <a:spLocks/>
          </p:cNvSpPr>
          <p:nvPr/>
        </p:nvSpPr>
        <p:spPr>
          <a:xfrm>
            <a:off x="388003" y="-755312"/>
            <a:ext cx="11994193" cy="201037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3000" dirty="0"/>
              <a:t>AI in Ophthalmology: Image-based Applications in Retinal Disease</a:t>
            </a:r>
          </a:p>
        </p:txBody>
      </p:sp>
      <p:pic>
        <p:nvPicPr>
          <p:cNvPr id="1028" name="Picture 4" descr="Fig. 5">
            <a:extLst>
              <a:ext uri="{FF2B5EF4-FFF2-40B4-BE49-F238E27FC236}">
                <a16:creationId xmlns:a16="http://schemas.microsoft.com/office/drawing/2014/main" id="{1C96BE99-D1A0-5256-CBD1-F4C30AB0B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62" y="2628674"/>
            <a:ext cx="9939648" cy="346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164586"/>
      </p:ext>
    </p:extLst>
  </p:cSld>
  <p:clrMapOvr>
    <a:masterClrMapping/>
  </p:clrMapOvr>
  <mc:AlternateContent xmlns:mc="http://schemas.openxmlformats.org/markup-compatibility/2006" xmlns:p14="http://schemas.microsoft.com/office/powerpoint/2010/main">
    <mc:Choice Requires="p14">
      <p:transition spd="slow" p14:dur="2000" advTm="21666"/>
    </mc:Choice>
    <mc:Fallback xmlns="">
      <p:transition spd="slow" advTm="2166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9EC08-24CE-D0A3-3152-FD1DAE881EB9}"/>
              </a:ext>
            </a:extLst>
          </p:cNvPr>
          <p:cNvSpPr>
            <a:spLocks noGrp="1"/>
          </p:cNvSpPr>
          <p:nvPr>
            <p:ph idx="1"/>
          </p:nvPr>
        </p:nvSpPr>
        <p:spPr>
          <a:xfrm>
            <a:off x="158093" y="3040668"/>
            <a:ext cx="11357304" cy="4025983"/>
          </a:xfrm>
        </p:spPr>
        <p:txBody>
          <a:bodyPr>
            <a:normAutofit/>
          </a:bodyPr>
          <a:lstStyle/>
          <a:p>
            <a:pPr marL="342900" indent="-342900">
              <a:buFont typeface="Arial" panose="020B0604020202020204" pitchFamily="34" charset="0"/>
              <a:buChar char="•"/>
            </a:pPr>
            <a:r>
              <a:rPr lang="en-US" sz="2600" dirty="0"/>
              <a:t>Detection of large drusen, pigmentary abnormalities, and late AMD using fundus photographs from AREDS - deep learning system</a:t>
            </a:r>
          </a:p>
          <a:p>
            <a:pPr marL="1028700" lvl="1" indent="-342900"/>
            <a:r>
              <a:rPr lang="en-US" sz="2200" dirty="0"/>
              <a:t>AUC (0.94, 0.93, and 0.97)</a:t>
            </a:r>
          </a:p>
          <a:p>
            <a:pPr marL="457200" indent="-457200">
              <a:buFont typeface="Arial" panose="020B0604020202020204" pitchFamily="34" charset="0"/>
              <a:buChar char="•"/>
            </a:pPr>
            <a:r>
              <a:rPr lang="en-US" sz="2600" dirty="0"/>
              <a:t>Predicting risk of fellow eye conversion within six months in exudative AMD with OCT - segmentation network</a:t>
            </a:r>
          </a:p>
          <a:p>
            <a:pPr marL="1143000" lvl="1" indent="-457200"/>
            <a:r>
              <a:rPr lang="en-US" sz="2200" dirty="0"/>
              <a:t>80% sensitivity at 55% specificity and 34% sensitivity at 90% specificity</a:t>
            </a:r>
          </a:p>
        </p:txBody>
      </p:sp>
      <p:sp>
        <p:nvSpPr>
          <p:cNvPr id="5" name="TextBox 4">
            <a:extLst>
              <a:ext uri="{FF2B5EF4-FFF2-40B4-BE49-F238E27FC236}">
                <a16:creationId xmlns:a16="http://schemas.microsoft.com/office/drawing/2014/main" id="{C6AD7669-484F-D60F-1CA3-72B9A7360CAA}"/>
              </a:ext>
            </a:extLst>
          </p:cNvPr>
          <p:cNvSpPr txBox="1"/>
          <p:nvPr/>
        </p:nvSpPr>
        <p:spPr>
          <a:xfrm>
            <a:off x="391885" y="2017743"/>
            <a:ext cx="9547762" cy="861774"/>
          </a:xfrm>
          <a:prstGeom prst="rect">
            <a:avLst/>
          </a:prstGeom>
          <a:noFill/>
        </p:spPr>
        <p:txBody>
          <a:bodyPr wrap="square" rtlCol="0">
            <a:spAutoFit/>
          </a:bodyPr>
          <a:lstStyle/>
          <a:p>
            <a:r>
              <a:rPr lang="en-US" sz="3200" i="1" dirty="0">
                <a:latin typeface="+mj-lt"/>
              </a:rPr>
              <a:t>Age-Related Macular Degeneration (AMD)</a:t>
            </a:r>
          </a:p>
          <a:p>
            <a:endParaRPr lang="en-US" dirty="0"/>
          </a:p>
        </p:txBody>
      </p:sp>
      <p:sp>
        <p:nvSpPr>
          <p:cNvPr id="6" name="TextBox 5">
            <a:extLst>
              <a:ext uri="{FF2B5EF4-FFF2-40B4-BE49-F238E27FC236}">
                <a16:creationId xmlns:a16="http://schemas.microsoft.com/office/drawing/2014/main" id="{0AAB6507-F1A3-B238-0B95-0AA8DB0BEDF3}"/>
              </a:ext>
            </a:extLst>
          </p:cNvPr>
          <p:cNvSpPr txBox="1"/>
          <p:nvPr/>
        </p:nvSpPr>
        <p:spPr>
          <a:xfrm>
            <a:off x="482600" y="6351502"/>
            <a:ext cx="11709400" cy="553998"/>
          </a:xfrm>
          <a:prstGeom prst="rect">
            <a:avLst/>
          </a:prstGeom>
          <a:noFill/>
        </p:spPr>
        <p:txBody>
          <a:bodyPr wrap="square" rtlCol="0">
            <a:spAutoFit/>
          </a:bodyPr>
          <a:lstStyle/>
          <a:p>
            <a:r>
              <a:rPr lang="en-US" sz="1000" dirty="0"/>
              <a:t>Yeh TC et al. Prediction of treatment outcome in neovascular age-related macular degeneration using a novel convolutional neural network. Sci Rep. 2022</a:t>
            </a:r>
          </a:p>
          <a:p>
            <a:r>
              <a:rPr lang="en-US" sz="1000" dirty="0"/>
              <a:t>Yim J., et al. Predicting conversion to wet age-related macular degeneration using deep learning. Nat. Med. 2020</a:t>
            </a:r>
          </a:p>
          <a:p>
            <a:r>
              <a:rPr lang="en-US" sz="1000" dirty="0"/>
              <a:t>Peng Y., </a:t>
            </a:r>
            <a:r>
              <a:rPr lang="en-US" sz="1000" dirty="0" err="1"/>
              <a:t>DeepSeeNet</a:t>
            </a:r>
            <a:r>
              <a:rPr lang="en-US" sz="1000" dirty="0"/>
              <a:t>: a deep learning model for automated classification of patient-based age-related macular degeneration severity from color fundus photographs. Ophthalmology. 2019</a:t>
            </a:r>
          </a:p>
        </p:txBody>
      </p:sp>
      <p:sp>
        <p:nvSpPr>
          <p:cNvPr id="9" name="Title 1">
            <a:extLst>
              <a:ext uri="{FF2B5EF4-FFF2-40B4-BE49-F238E27FC236}">
                <a16:creationId xmlns:a16="http://schemas.microsoft.com/office/drawing/2014/main" id="{ECD86A00-DC0D-DF0E-026D-D8434EC23F76}"/>
              </a:ext>
            </a:extLst>
          </p:cNvPr>
          <p:cNvSpPr txBox="1">
            <a:spLocks/>
          </p:cNvSpPr>
          <p:nvPr/>
        </p:nvSpPr>
        <p:spPr>
          <a:xfrm>
            <a:off x="391885" y="59002"/>
            <a:ext cx="11602308" cy="201037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4000" dirty="0"/>
              <a:t>AI in Ophthalmology: Image-based Applications in Retinal Disease</a:t>
            </a:r>
          </a:p>
        </p:txBody>
      </p:sp>
    </p:spTree>
    <p:extLst>
      <p:ext uri="{BB962C8B-B14F-4D97-AF65-F5344CB8AC3E}">
        <p14:creationId xmlns:p14="http://schemas.microsoft.com/office/powerpoint/2010/main" val="3409304551"/>
      </p:ext>
    </p:extLst>
  </p:cSld>
  <p:clrMapOvr>
    <a:masterClrMapping/>
  </p:clrMapOvr>
  <mc:AlternateContent xmlns:mc="http://schemas.openxmlformats.org/markup-compatibility/2006" xmlns:p14="http://schemas.microsoft.com/office/powerpoint/2010/main">
    <mc:Choice Requires="p14">
      <p:transition spd="slow" p14:dur="2000" advTm="27042"/>
    </mc:Choice>
    <mc:Fallback xmlns="">
      <p:transition spd="slow" advTm="2704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CCCE43-073D-4EFA-ABF2-F5D520B6E9D2}"/>
              </a:ext>
            </a:extLst>
          </p:cNvPr>
          <p:cNvGrpSpPr/>
          <p:nvPr/>
        </p:nvGrpSpPr>
        <p:grpSpPr>
          <a:xfrm>
            <a:off x="964861" y="393343"/>
            <a:ext cx="9898297" cy="5779156"/>
            <a:chOff x="1085438" y="393343"/>
            <a:chExt cx="9478513" cy="5508605"/>
          </a:xfrm>
        </p:grpSpPr>
        <p:graphicFrame>
          <p:nvGraphicFramePr>
            <p:cNvPr id="5" name="Diagram 4">
              <a:extLst>
                <a:ext uri="{FF2B5EF4-FFF2-40B4-BE49-F238E27FC236}">
                  <a16:creationId xmlns:a16="http://schemas.microsoft.com/office/drawing/2014/main" id="{25DA6A87-DE80-4391-94F5-6BD698F260AE}"/>
                </a:ext>
              </a:extLst>
            </p:cNvPr>
            <p:cNvGraphicFramePr/>
            <p:nvPr/>
          </p:nvGraphicFramePr>
          <p:xfrm>
            <a:off x="1085438" y="393343"/>
            <a:ext cx="9478513" cy="5508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58EF20AF-8972-4C6E-96B3-DDC3F67876A4}"/>
                </a:ext>
              </a:extLst>
            </p:cNvPr>
            <p:cNvSpPr txBox="1"/>
            <p:nvPr/>
          </p:nvSpPr>
          <p:spPr>
            <a:xfrm>
              <a:off x="3317583" y="2151315"/>
              <a:ext cx="2359556" cy="440052"/>
            </a:xfrm>
            <a:prstGeom prst="rect">
              <a:avLst/>
            </a:prstGeom>
            <a:noFill/>
          </p:spPr>
          <p:txBody>
            <a:bodyPr wrap="square" rtlCol="0">
              <a:spAutoFit/>
            </a:bodyPr>
            <a:lstStyle/>
            <a:p>
              <a:pPr algn="r"/>
              <a:r>
                <a:rPr lang="en-US" sz="2400" b="1" dirty="0"/>
                <a:t>Segmentation</a:t>
              </a:r>
            </a:p>
          </p:txBody>
        </p:sp>
        <p:sp>
          <p:nvSpPr>
            <p:cNvPr id="7" name="TextBox 6">
              <a:extLst>
                <a:ext uri="{FF2B5EF4-FFF2-40B4-BE49-F238E27FC236}">
                  <a16:creationId xmlns:a16="http://schemas.microsoft.com/office/drawing/2014/main" id="{18E31980-2150-4D34-AF29-6A5B3B9B38E9}"/>
                </a:ext>
              </a:extLst>
            </p:cNvPr>
            <p:cNvSpPr txBox="1"/>
            <p:nvPr/>
          </p:nvSpPr>
          <p:spPr>
            <a:xfrm>
              <a:off x="6165462" y="2366128"/>
              <a:ext cx="2196445" cy="492443"/>
            </a:xfrm>
            <a:prstGeom prst="rect">
              <a:avLst/>
            </a:prstGeom>
            <a:noFill/>
          </p:spPr>
          <p:txBody>
            <a:bodyPr wrap="square" rtlCol="0">
              <a:spAutoFit/>
            </a:bodyPr>
            <a:lstStyle/>
            <a:p>
              <a:endParaRPr lang="en-US" sz="2600" b="1" dirty="0"/>
            </a:p>
          </p:txBody>
        </p:sp>
        <p:sp>
          <p:nvSpPr>
            <p:cNvPr id="8" name="TextBox 7">
              <a:extLst>
                <a:ext uri="{FF2B5EF4-FFF2-40B4-BE49-F238E27FC236}">
                  <a16:creationId xmlns:a16="http://schemas.microsoft.com/office/drawing/2014/main" id="{D75768D9-7E04-4BB1-A694-32AC43970DBB}"/>
                </a:ext>
              </a:extLst>
            </p:cNvPr>
            <p:cNvSpPr txBox="1"/>
            <p:nvPr/>
          </p:nvSpPr>
          <p:spPr>
            <a:xfrm>
              <a:off x="3836710" y="3847707"/>
              <a:ext cx="2196445" cy="492443"/>
            </a:xfrm>
            <a:prstGeom prst="rect">
              <a:avLst/>
            </a:prstGeom>
            <a:noFill/>
          </p:spPr>
          <p:txBody>
            <a:bodyPr wrap="square" rtlCol="0">
              <a:spAutoFit/>
            </a:bodyPr>
            <a:lstStyle/>
            <a:p>
              <a:pPr algn="r"/>
              <a:endParaRPr lang="en-US" sz="2600" b="1" dirty="0"/>
            </a:p>
          </p:txBody>
        </p:sp>
        <p:sp>
          <p:nvSpPr>
            <p:cNvPr id="9" name="TextBox 8">
              <a:extLst>
                <a:ext uri="{FF2B5EF4-FFF2-40B4-BE49-F238E27FC236}">
                  <a16:creationId xmlns:a16="http://schemas.microsoft.com/office/drawing/2014/main" id="{8157E8D8-D6FF-4E0F-9130-93BAA32C0838}"/>
                </a:ext>
              </a:extLst>
            </p:cNvPr>
            <p:cNvSpPr txBox="1"/>
            <p:nvPr/>
          </p:nvSpPr>
          <p:spPr>
            <a:xfrm>
              <a:off x="6165462" y="3847707"/>
              <a:ext cx="2196445" cy="492443"/>
            </a:xfrm>
            <a:prstGeom prst="rect">
              <a:avLst/>
            </a:prstGeom>
            <a:noFill/>
          </p:spPr>
          <p:txBody>
            <a:bodyPr wrap="square" rtlCol="0">
              <a:spAutoFit/>
            </a:bodyPr>
            <a:lstStyle/>
            <a:p>
              <a:endParaRPr lang="en-US" sz="2600" b="1" dirty="0"/>
            </a:p>
          </p:txBody>
        </p:sp>
      </p:grpSp>
      <p:pic>
        <p:nvPicPr>
          <p:cNvPr id="2" name="Picture 1">
            <a:extLst>
              <a:ext uri="{FF2B5EF4-FFF2-40B4-BE49-F238E27FC236}">
                <a16:creationId xmlns:a16="http://schemas.microsoft.com/office/drawing/2014/main" id="{B02D8B41-8C06-458A-B986-0ADF47092555}"/>
              </a:ext>
            </a:extLst>
          </p:cNvPr>
          <p:cNvPicPr>
            <a:picLocks noChangeAspect="1"/>
          </p:cNvPicPr>
          <p:nvPr/>
        </p:nvPicPr>
        <p:blipFill>
          <a:blip r:embed="rId9">
            <a:alphaModFix amt="20000"/>
          </a:blip>
          <a:stretch>
            <a:fillRect/>
          </a:stretch>
        </p:blipFill>
        <p:spPr>
          <a:xfrm>
            <a:off x="932451" y="400690"/>
            <a:ext cx="9898297" cy="5751713"/>
          </a:xfrm>
          <a:prstGeom prst="rect">
            <a:avLst/>
          </a:prstGeom>
        </p:spPr>
      </p:pic>
    </p:spTree>
    <p:extLst>
      <p:ext uri="{BB962C8B-B14F-4D97-AF65-F5344CB8AC3E}">
        <p14:creationId xmlns:p14="http://schemas.microsoft.com/office/powerpoint/2010/main" val="1231201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01BB1-E62D-F4A7-F7C7-959876F19A5E}"/>
              </a:ext>
            </a:extLst>
          </p:cNvPr>
          <p:cNvSpPr>
            <a:spLocks noGrp="1"/>
          </p:cNvSpPr>
          <p:nvPr>
            <p:ph type="title"/>
          </p:nvPr>
        </p:nvSpPr>
        <p:spPr>
          <a:xfrm>
            <a:off x="272715" y="350020"/>
            <a:ext cx="11919285" cy="1325563"/>
          </a:xfrm>
        </p:spPr>
        <p:txBody>
          <a:bodyPr>
            <a:normAutofit fontScale="90000"/>
          </a:bodyPr>
          <a:lstStyle/>
          <a:p>
            <a:r>
              <a:rPr lang="en-US" sz="4800" b="1" dirty="0">
                <a:latin typeface="Bookman Old Style" panose="02050604050505020204" pitchFamily="18" charset="0"/>
              </a:rPr>
              <a:t>AI-based feature extraction</a:t>
            </a:r>
            <a:br>
              <a:rPr lang="en-US" sz="4800" b="1" dirty="0">
                <a:latin typeface="Bookman Old Style" panose="02050604050505020204" pitchFamily="18" charset="0"/>
              </a:rPr>
            </a:br>
            <a:r>
              <a:rPr lang="en-US" sz="3600" b="1" dirty="0">
                <a:latin typeface="Bookman Old Style" panose="02050604050505020204" pitchFamily="18" charset="0"/>
              </a:rPr>
              <a:t>OCT retinal sublayer thickness quantification</a:t>
            </a:r>
            <a:endParaRPr lang="en-US" sz="4800" b="1" dirty="0">
              <a:latin typeface="Bookman Old Style" panose="02050604050505020204" pitchFamily="18" charset="0"/>
            </a:endParaRPr>
          </a:p>
        </p:txBody>
      </p:sp>
      <p:pic>
        <p:nvPicPr>
          <p:cNvPr id="27" name="Picture 26">
            <a:extLst>
              <a:ext uri="{FF2B5EF4-FFF2-40B4-BE49-F238E27FC236}">
                <a16:creationId xmlns:a16="http://schemas.microsoft.com/office/drawing/2014/main" id="{6DFA686D-A92F-0260-445C-A0C55FD6B9BD}"/>
              </a:ext>
            </a:extLst>
          </p:cNvPr>
          <p:cNvPicPr>
            <a:picLocks noChangeAspect="1"/>
          </p:cNvPicPr>
          <p:nvPr/>
        </p:nvPicPr>
        <p:blipFill>
          <a:blip r:embed="rId3"/>
          <a:stretch>
            <a:fillRect/>
          </a:stretch>
        </p:blipFill>
        <p:spPr>
          <a:xfrm>
            <a:off x="5399115" y="2290617"/>
            <a:ext cx="6727678" cy="3650897"/>
          </a:xfrm>
          <a:prstGeom prst="rect">
            <a:avLst/>
          </a:prstGeom>
        </p:spPr>
      </p:pic>
      <p:pic>
        <p:nvPicPr>
          <p:cNvPr id="8" name="Picture 7">
            <a:extLst>
              <a:ext uri="{FF2B5EF4-FFF2-40B4-BE49-F238E27FC236}">
                <a16:creationId xmlns:a16="http://schemas.microsoft.com/office/drawing/2014/main" id="{F354142F-4B9F-EF6F-485E-EA26CF074F75}"/>
              </a:ext>
            </a:extLst>
          </p:cNvPr>
          <p:cNvPicPr>
            <a:picLocks noChangeAspect="1"/>
          </p:cNvPicPr>
          <p:nvPr/>
        </p:nvPicPr>
        <p:blipFill>
          <a:blip r:embed="rId4"/>
          <a:stretch>
            <a:fillRect/>
          </a:stretch>
        </p:blipFill>
        <p:spPr>
          <a:xfrm>
            <a:off x="65207" y="3151530"/>
            <a:ext cx="5086813" cy="1929072"/>
          </a:xfrm>
          <a:prstGeom prst="rect">
            <a:avLst/>
          </a:prstGeom>
        </p:spPr>
      </p:pic>
    </p:spTree>
    <p:extLst>
      <p:ext uri="{BB962C8B-B14F-4D97-AF65-F5344CB8AC3E}">
        <p14:creationId xmlns:p14="http://schemas.microsoft.com/office/powerpoint/2010/main" val="1765378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Shape 1643"/>
        <p:cNvGrpSpPr/>
        <p:nvPr/>
      </p:nvGrpSpPr>
      <p:grpSpPr>
        <a:xfrm>
          <a:off x="0" y="0"/>
          <a:ext cx="0" cy="0"/>
          <a:chOff x="0" y="0"/>
          <a:chExt cx="0" cy="0"/>
        </a:xfrm>
      </p:grpSpPr>
      <p:sp>
        <p:nvSpPr>
          <p:cNvPr id="1644" name="Google Shape;1644;p61"/>
          <p:cNvSpPr txBox="1"/>
          <p:nvPr/>
        </p:nvSpPr>
        <p:spPr>
          <a:xfrm>
            <a:off x="43962" y="506175"/>
            <a:ext cx="12147838" cy="922020"/>
          </a:xfrm>
          <a:prstGeom prst="rect">
            <a:avLst/>
          </a:prstGeom>
          <a:noFill/>
          <a:ln>
            <a:noFill/>
          </a:ln>
        </p:spPr>
        <p:txBody>
          <a:bodyPr spcFirstLastPara="1" wrap="square" lIns="121900" tIns="121900" rIns="121900" bIns="121900" anchor="t" anchorCtr="0">
            <a:noAutofit/>
          </a:bodyPr>
          <a:lstStyle/>
          <a:p>
            <a:r>
              <a:rPr lang="en" sz="3000" b="1" dirty="0">
                <a:latin typeface="Bookman Old Style"/>
                <a:cs typeface="Times New Roman"/>
                <a:sym typeface="Times New Roman"/>
              </a:rPr>
              <a:t>Quantification of imaging biomarkers</a:t>
            </a:r>
          </a:p>
          <a:p>
            <a:r>
              <a:rPr lang="en" sz="2400" b="1" dirty="0">
                <a:latin typeface="Bookman Old Style"/>
                <a:ea typeface="Times New Roman"/>
                <a:cs typeface="Times New Roman"/>
                <a:sym typeface="Times New Roman"/>
              </a:rPr>
              <a:t>Retinal fluids</a:t>
            </a:r>
            <a:endParaRPr lang="en" sz="2400" b="1" dirty="0">
              <a:latin typeface="Bookman Old Style" panose="02050604050505020204" pitchFamily="18" charset="0"/>
              <a:cs typeface="Times New Roman"/>
              <a:sym typeface="Times New Roman"/>
            </a:endParaRPr>
          </a:p>
          <a:p>
            <a:endParaRPr lang="en" sz="3000" b="1" dirty="0">
              <a:latin typeface="Bookman Old Style" panose="02050604050505020204" pitchFamily="18" charset="0"/>
              <a:cs typeface="Times New Roman"/>
            </a:endParaRPr>
          </a:p>
        </p:txBody>
      </p:sp>
      <p:sp>
        <p:nvSpPr>
          <p:cNvPr id="1646" name="Google Shape;1646;p61"/>
          <p:cNvSpPr txBox="1"/>
          <p:nvPr/>
        </p:nvSpPr>
        <p:spPr>
          <a:xfrm>
            <a:off x="186000" y="6066208"/>
            <a:ext cx="11508000" cy="840397"/>
          </a:xfrm>
          <a:prstGeom prst="rect">
            <a:avLst/>
          </a:prstGeom>
          <a:noFill/>
          <a:ln>
            <a:noFill/>
          </a:ln>
        </p:spPr>
        <p:txBody>
          <a:bodyPr spcFirstLastPara="1" wrap="square" lIns="121900" tIns="121900" rIns="121900" bIns="121900" anchor="t" anchorCtr="0">
            <a:noAutofit/>
          </a:bodyPr>
          <a:lstStyle/>
          <a:p>
            <a:pPr algn="just">
              <a:lnSpc>
                <a:spcPct val="115000"/>
              </a:lnSpc>
            </a:pPr>
            <a:endParaRPr sz="1200" dirty="0">
              <a:ea typeface="Times New Roman"/>
              <a:cs typeface="Times New Roman"/>
              <a:sym typeface="Times New Roman"/>
            </a:endParaRPr>
          </a:p>
          <a:p>
            <a:pPr marL="220128" algn="just">
              <a:lnSpc>
                <a:spcPct val="115000"/>
              </a:lnSpc>
              <a:buClr>
                <a:srgbClr val="0000FF"/>
              </a:buClr>
              <a:buSzPts val="1000"/>
            </a:pPr>
            <a:r>
              <a:rPr lang="en" sz="1200" dirty="0">
                <a:ea typeface="Times New Roman"/>
                <a:cs typeface="Times New Roman"/>
                <a:sym typeface="Times New Roman"/>
              </a:rPr>
              <a:t>Manne, S.  R.,  Selvam, A., Patel, M., Kuchhal,  A., Sahel, J. A., Chhablani, J., Vupparaboina, K. K., and Jana, S. “Automatic identification and quantification of retinal cysts in optical coherence tomography images using deep residual encoder-decoder architecture,”Investigative Ophthalmology &amp; Visual Science,. 2022.</a:t>
            </a:r>
            <a:endParaRPr sz="1200" b="1" dirty="0">
              <a:ea typeface="Times New Roman"/>
              <a:cs typeface="Times New Roman"/>
              <a:sym typeface="Times New Roman"/>
            </a:endParaRPr>
          </a:p>
        </p:txBody>
      </p:sp>
      <p:pic>
        <p:nvPicPr>
          <p:cNvPr id="1647" name="Google Shape;1647;p61"/>
          <p:cNvPicPr preferRelativeResize="0"/>
          <p:nvPr/>
        </p:nvPicPr>
        <p:blipFill>
          <a:blip r:embed="rId4">
            <a:alphaModFix/>
          </a:blip>
          <a:stretch>
            <a:fillRect/>
          </a:stretch>
        </p:blipFill>
        <p:spPr>
          <a:xfrm>
            <a:off x="371200" y="2301786"/>
            <a:ext cx="2361409" cy="1143005"/>
          </a:xfrm>
          <a:prstGeom prst="rect">
            <a:avLst/>
          </a:prstGeom>
          <a:noFill/>
          <a:ln>
            <a:noFill/>
          </a:ln>
        </p:spPr>
      </p:pic>
      <p:pic>
        <p:nvPicPr>
          <p:cNvPr id="1648" name="Google Shape;1648;p61"/>
          <p:cNvPicPr preferRelativeResize="0"/>
          <p:nvPr/>
        </p:nvPicPr>
        <p:blipFill>
          <a:blip r:embed="rId5">
            <a:alphaModFix/>
          </a:blip>
          <a:stretch>
            <a:fillRect/>
          </a:stretch>
        </p:blipFill>
        <p:spPr>
          <a:xfrm>
            <a:off x="2779162" y="2301786"/>
            <a:ext cx="2361409" cy="1143005"/>
          </a:xfrm>
          <a:prstGeom prst="rect">
            <a:avLst/>
          </a:prstGeom>
          <a:noFill/>
          <a:ln>
            <a:noFill/>
          </a:ln>
        </p:spPr>
      </p:pic>
      <p:sp>
        <p:nvSpPr>
          <p:cNvPr id="1649" name="Google Shape;1649;p61"/>
          <p:cNvSpPr txBox="1"/>
          <p:nvPr/>
        </p:nvSpPr>
        <p:spPr>
          <a:xfrm>
            <a:off x="1086654" y="2075736"/>
            <a:ext cx="1096927" cy="252680"/>
          </a:xfrm>
          <a:prstGeom prst="rect">
            <a:avLst/>
          </a:prstGeom>
          <a:noFill/>
          <a:ln>
            <a:noFill/>
          </a:ln>
        </p:spPr>
        <p:txBody>
          <a:bodyPr spcFirstLastPara="1" wrap="square" lIns="121900" tIns="121900" rIns="121900" bIns="121900" anchor="ctr" anchorCtr="0">
            <a:spAutoFit/>
          </a:bodyPr>
          <a:lstStyle/>
          <a:p>
            <a:pPr algn="ctr"/>
            <a:r>
              <a:rPr lang="en" sz="1600" b="1" i="1" dirty="0">
                <a:solidFill>
                  <a:srgbClr val="000000"/>
                </a:solidFill>
                <a:latin typeface="Times New Roman"/>
                <a:ea typeface="Times New Roman"/>
                <a:cs typeface="Times New Roman"/>
                <a:sym typeface="Times New Roman"/>
              </a:rPr>
              <a:t>Raw OCT</a:t>
            </a:r>
            <a:endParaRPr sz="1600" b="1" i="1" dirty="0">
              <a:solidFill>
                <a:srgbClr val="000000"/>
              </a:solidFill>
              <a:latin typeface="Times New Roman"/>
              <a:ea typeface="Times New Roman"/>
              <a:cs typeface="Times New Roman"/>
              <a:sym typeface="Times New Roman"/>
            </a:endParaRPr>
          </a:p>
        </p:txBody>
      </p:sp>
      <p:sp>
        <p:nvSpPr>
          <p:cNvPr id="1650" name="Google Shape;1650;p61"/>
          <p:cNvSpPr txBox="1"/>
          <p:nvPr/>
        </p:nvSpPr>
        <p:spPr>
          <a:xfrm>
            <a:off x="3308580" y="2063102"/>
            <a:ext cx="1460010" cy="277948"/>
          </a:xfrm>
          <a:prstGeom prst="rect">
            <a:avLst/>
          </a:prstGeom>
          <a:noFill/>
          <a:ln>
            <a:noFill/>
          </a:ln>
        </p:spPr>
        <p:txBody>
          <a:bodyPr spcFirstLastPara="1" wrap="square" lIns="121900" tIns="121900" rIns="121900" bIns="121900" anchor="ctr" anchorCtr="0">
            <a:spAutoFit/>
          </a:bodyPr>
          <a:lstStyle/>
          <a:p>
            <a:pPr algn="ctr"/>
            <a:r>
              <a:rPr lang="en" sz="1600" b="1" i="1" dirty="0">
                <a:solidFill>
                  <a:srgbClr val="FF0000"/>
                </a:solidFill>
                <a:latin typeface="Times New Roman"/>
                <a:ea typeface="Times New Roman"/>
                <a:cs typeface="Times New Roman"/>
                <a:sym typeface="Times New Roman"/>
              </a:rPr>
              <a:t>Ground Truth</a:t>
            </a:r>
            <a:endParaRPr sz="1600" b="1" i="1" dirty="0">
              <a:solidFill>
                <a:srgbClr val="FF0000"/>
              </a:solidFill>
              <a:latin typeface="Times New Roman"/>
              <a:ea typeface="Times New Roman"/>
              <a:cs typeface="Times New Roman"/>
              <a:sym typeface="Times New Roman"/>
            </a:endParaRPr>
          </a:p>
        </p:txBody>
      </p:sp>
      <p:sp>
        <p:nvSpPr>
          <p:cNvPr id="1651" name="Google Shape;1651;p61"/>
          <p:cNvSpPr txBox="1"/>
          <p:nvPr/>
        </p:nvSpPr>
        <p:spPr>
          <a:xfrm>
            <a:off x="5892515" y="2070458"/>
            <a:ext cx="1096927" cy="277948"/>
          </a:xfrm>
          <a:prstGeom prst="rect">
            <a:avLst/>
          </a:prstGeom>
          <a:noFill/>
          <a:ln>
            <a:noFill/>
          </a:ln>
        </p:spPr>
        <p:txBody>
          <a:bodyPr spcFirstLastPara="1" wrap="square" lIns="121900" tIns="121900" rIns="121900" bIns="121900" anchor="ctr" anchorCtr="0">
            <a:spAutoFit/>
          </a:bodyPr>
          <a:lstStyle/>
          <a:p>
            <a:pPr algn="ctr"/>
            <a:r>
              <a:rPr lang="en" sz="1600" b="1" i="1" dirty="0">
                <a:solidFill>
                  <a:srgbClr val="0000FF"/>
                </a:solidFill>
                <a:latin typeface="Times New Roman"/>
                <a:ea typeface="Times New Roman"/>
                <a:cs typeface="Times New Roman"/>
                <a:sym typeface="Times New Roman"/>
              </a:rPr>
              <a:t>Predicted</a:t>
            </a:r>
            <a:endParaRPr sz="1600" b="1" i="1" dirty="0">
              <a:solidFill>
                <a:srgbClr val="0000FF"/>
              </a:solidFill>
              <a:latin typeface="Times New Roman"/>
              <a:ea typeface="Times New Roman"/>
              <a:cs typeface="Times New Roman"/>
              <a:sym typeface="Times New Roman"/>
            </a:endParaRPr>
          </a:p>
        </p:txBody>
      </p:sp>
      <p:pic>
        <p:nvPicPr>
          <p:cNvPr id="1652" name="Google Shape;1652;p61"/>
          <p:cNvPicPr preferRelativeResize="0"/>
          <p:nvPr/>
        </p:nvPicPr>
        <p:blipFill>
          <a:blip r:embed="rId6">
            <a:alphaModFix/>
          </a:blip>
          <a:stretch>
            <a:fillRect/>
          </a:stretch>
        </p:blipFill>
        <p:spPr>
          <a:xfrm>
            <a:off x="2779147" y="4688987"/>
            <a:ext cx="2361439" cy="1143005"/>
          </a:xfrm>
          <a:prstGeom prst="rect">
            <a:avLst/>
          </a:prstGeom>
          <a:noFill/>
          <a:ln>
            <a:noFill/>
          </a:ln>
        </p:spPr>
      </p:pic>
      <p:pic>
        <p:nvPicPr>
          <p:cNvPr id="1653" name="Google Shape;1653;p61"/>
          <p:cNvPicPr preferRelativeResize="0"/>
          <p:nvPr/>
        </p:nvPicPr>
        <p:blipFill>
          <a:blip r:embed="rId7">
            <a:alphaModFix/>
          </a:blip>
          <a:stretch>
            <a:fillRect/>
          </a:stretch>
        </p:blipFill>
        <p:spPr>
          <a:xfrm>
            <a:off x="371199" y="4688987"/>
            <a:ext cx="2361439" cy="1143005"/>
          </a:xfrm>
          <a:prstGeom prst="rect">
            <a:avLst/>
          </a:prstGeom>
          <a:noFill/>
          <a:ln>
            <a:noFill/>
          </a:ln>
        </p:spPr>
      </p:pic>
      <p:sp>
        <p:nvSpPr>
          <p:cNvPr id="1654" name="Google Shape;1654;p61"/>
          <p:cNvSpPr txBox="1"/>
          <p:nvPr/>
        </p:nvSpPr>
        <p:spPr>
          <a:xfrm>
            <a:off x="433972" y="5674349"/>
            <a:ext cx="6556400" cy="492402"/>
          </a:xfrm>
          <a:prstGeom prst="rect">
            <a:avLst/>
          </a:prstGeom>
          <a:noFill/>
          <a:ln>
            <a:noFill/>
          </a:ln>
        </p:spPr>
        <p:txBody>
          <a:bodyPr spcFirstLastPara="1" wrap="square" lIns="121900" tIns="121900" rIns="121900" bIns="121900" anchor="t" anchorCtr="0">
            <a:spAutoFit/>
          </a:bodyPr>
          <a:lstStyle/>
          <a:p>
            <a:pPr algn="ctr"/>
            <a:r>
              <a:rPr lang="en" sz="1600" b="1" dirty="0">
                <a:solidFill>
                  <a:srgbClr val="1155CC"/>
                </a:solidFill>
                <a:latin typeface="Times New Roman"/>
                <a:ea typeface="Times New Roman"/>
                <a:cs typeface="Times New Roman"/>
                <a:sym typeface="Times New Roman"/>
              </a:rPr>
              <a:t>Representative OCT scans with segmentation of retinal fluids</a:t>
            </a:r>
            <a:endParaRPr sz="1600" b="1" dirty="0">
              <a:solidFill>
                <a:srgbClr val="1155CC"/>
              </a:solidFill>
              <a:latin typeface="Times New Roman"/>
              <a:ea typeface="Times New Roman"/>
              <a:cs typeface="Times New Roman"/>
              <a:sym typeface="Times New Roman"/>
            </a:endParaRPr>
          </a:p>
        </p:txBody>
      </p:sp>
      <p:pic>
        <p:nvPicPr>
          <p:cNvPr id="1655" name="Google Shape;1655;p61"/>
          <p:cNvPicPr preferRelativeResize="0"/>
          <p:nvPr/>
        </p:nvPicPr>
        <p:blipFill>
          <a:blip r:embed="rId8">
            <a:alphaModFix/>
          </a:blip>
          <a:stretch>
            <a:fillRect/>
          </a:stretch>
        </p:blipFill>
        <p:spPr>
          <a:xfrm>
            <a:off x="5187128" y="4689014"/>
            <a:ext cx="2361281" cy="1143005"/>
          </a:xfrm>
          <a:prstGeom prst="rect">
            <a:avLst/>
          </a:prstGeom>
          <a:noFill/>
          <a:ln>
            <a:noFill/>
          </a:ln>
        </p:spPr>
      </p:pic>
      <p:pic>
        <p:nvPicPr>
          <p:cNvPr id="1656" name="Google Shape;1656;p61"/>
          <p:cNvPicPr preferRelativeResize="0"/>
          <p:nvPr/>
        </p:nvPicPr>
        <p:blipFill>
          <a:blip r:embed="rId9">
            <a:alphaModFix/>
          </a:blip>
          <a:stretch>
            <a:fillRect/>
          </a:stretch>
        </p:blipFill>
        <p:spPr>
          <a:xfrm>
            <a:off x="5187127" y="2301786"/>
            <a:ext cx="2361439" cy="1143005"/>
          </a:xfrm>
          <a:prstGeom prst="rect">
            <a:avLst/>
          </a:prstGeom>
          <a:noFill/>
          <a:ln>
            <a:noFill/>
          </a:ln>
        </p:spPr>
      </p:pic>
      <p:sp>
        <p:nvSpPr>
          <p:cNvPr id="1657" name="Google Shape;1657;p61"/>
          <p:cNvSpPr txBox="1"/>
          <p:nvPr/>
        </p:nvSpPr>
        <p:spPr>
          <a:xfrm>
            <a:off x="8113367" y="1524122"/>
            <a:ext cx="3066400" cy="738623"/>
          </a:xfrm>
          <a:prstGeom prst="rect">
            <a:avLst/>
          </a:prstGeom>
          <a:noFill/>
          <a:ln>
            <a:noFill/>
          </a:ln>
        </p:spPr>
        <p:txBody>
          <a:bodyPr spcFirstLastPara="1" wrap="square" lIns="121900" tIns="121900" rIns="121900" bIns="121900" anchor="t" anchorCtr="0">
            <a:spAutoFit/>
          </a:bodyPr>
          <a:lstStyle/>
          <a:p>
            <a:pPr algn="ctr"/>
            <a:r>
              <a:rPr lang="en" sz="1600" b="1" dirty="0">
                <a:solidFill>
                  <a:srgbClr val="1155CC"/>
                </a:solidFill>
                <a:latin typeface="Times New Roman"/>
                <a:ea typeface="Times New Roman"/>
                <a:cs typeface="Times New Roman"/>
                <a:sym typeface="Times New Roman"/>
              </a:rPr>
              <a:t>Voxel-level segmentation of cysts in 3D volume</a:t>
            </a:r>
            <a:endParaRPr sz="1600" b="1" dirty="0">
              <a:solidFill>
                <a:srgbClr val="1155CC"/>
              </a:solidFill>
              <a:latin typeface="Times New Roman"/>
              <a:ea typeface="Times New Roman"/>
              <a:cs typeface="Times New Roman"/>
              <a:sym typeface="Times New Roman"/>
            </a:endParaRPr>
          </a:p>
        </p:txBody>
      </p:sp>
      <p:pic>
        <p:nvPicPr>
          <p:cNvPr id="1658" name="Google Shape;1658;p61"/>
          <p:cNvPicPr preferRelativeResize="0"/>
          <p:nvPr/>
        </p:nvPicPr>
        <p:blipFill>
          <a:blip r:embed="rId10">
            <a:alphaModFix/>
          </a:blip>
          <a:stretch>
            <a:fillRect/>
          </a:stretch>
        </p:blipFill>
        <p:spPr>
          <a:xfrm>
            <a:off x="5187050" y="3495401"/>
            <a:ext cx="2361439" cy="1143005"/>
          </a:xfrm>
          <a:prstGeom prst="rect">
            <a:avLst/>
          </a:prstGeom>
          <a:noFill/>
          <a:ln>
            <a:noFill/>
          </a:ln>
        </p:spPr>
      </p:pic>
      <p:pic>
        <p:nvPicPr>
          <p:cNvPr id="1659" name="Google Shape;1659;p61"/>
          <p:cNvPicPr preferRelativeResize="0"/>
          <p:nvPr/>
        </p:nvPicPr>
        <p:blipFill>
          <a:blip r:embed="rId11">
            <a:alphaModFix/>
          </a:blip>
          <a:stretch>
            <a:fillRect/>
          </a:stretch>
        </p:blipFill>
        <p:spPr>
          <a:xfrm>
            <a:off x="2779226" y="3495387"/>
            <a:ext cx="2361281" cy="1143005"/>
          </a:xfrm>
          <a:prstGeom prst="rect">
            <a:avLst/>
          </a:prstGeom>
          <a:noFill/>
          <a:ln>
            <a:noFill/>
          </a:ln>
        </p:spPr>
      </p:pic>
      <p:pic>
        <p:nvPicPr>
          <p:cNvPr id="1660" name="Google Shape;1660;p61"/>
          <p:cNvPicPr preferRelativeResize="0"/>
          <p:nvPr/>
        </p:nvPicPr>
        <p:blipFill>
          <a:blip r:embed="rId12">
            <a:alphaModFix/>
          </a:blip>
          <a:stretch>
            <a:fillRect/>
          </a:stretch>
        </p:blipFill>
        <p:spPr>
          <a:xfrm>
            <a:off x="371230" y="3495400"/>
            <a:ext cx="2361439" cy="1142979"/>
          </a:xfrm>
          <a:prstGeom prst="rect">
            <a:avLst/>
          </a:prstGeom>
          <a:noFill/>
          <a:ln>
            <a:noFill/>
          </a:ln>
        </p:spPr>
      </p:pic>
      <p:pic>
        <p:nvPicPr>
          <p:cNvPr id="1661" name="Google Shape;1661;p61"/>
          <p:cNvPicPr preferRelativeResize="0"/>
          <p:nvPr/>
        </p:nvPicPr>
        <p:blipFill rotWithShape="1">
          <a:blip r:embed="rId13">
            <a:alphaModFix/>
          </a:blip>
          <a:srcRect l="10607" t="8851" r="14587" b="5795"/>
          <a:stretch/>
        </p:blipFill>
        <p:spPr>
          <a:xfrm>
            <a:off x="7959969" y="2641608"/>
            <a:ext cx="3447567" cy="1354699"/>
          </a:xfrm>
          <a:prstGeom prst="rect">
            <a:avLst/>
          </a:prstGeom>
          <a:noFill/>
          <a:ln>
            <a:noFill/>
          </a:ln>
        </p:spPr>
      </p:pic>
      <p:pic>
        <p:nvPicPr>
          <p:cNvPr id="1662" name="Google Shape;1662;p61"/>
          <p:cNvPicPr preferRelativeResize="0"/>
          <p:nvPr/>
        </p:nvPicPr>
        <p:blipFill rotWithShape="1">
          <a:blip r:embed="rId14">
            <a:alphaModFix/>
          </a:blip>
          <a:srcRect l="2416" t="1124" r="9408" b="1124"/>
          <a:stretch/>
        </p:blipFill>
        <p:spPr>
          <a:xfrm>
            <a:off x="7959968" y="4152543"/>
            <a:ext cx="3447565" cy="1354688"/>
          </a:xfrm>
          <a:prstGeom prst="rect">
            <a:avLst/>
          </a:prstGeom>
          <a:noFill/>
          <a:ln>
            <a:noFill/>
          </a:ln>
        </p:spPr>
      </p:pic>
      <p:cxnSp>
        <p:nvCxnSpPr>
          <p:cNvPr id="1663" name="Google Shape;1663;p61"/>
          <p:cNvCxnSpPr/>
          <p:nvPr/>
        </p:nvCxnSpPr>
        <p:spPr>
          <a:xfrm>
            <a:off x="7742316" y="2221683"/>
            <a:ext cx="23600" cy="3682000"/>
          </a:xfrm>
          <a:prstGeom prst="straightConnector1">
            <a:avLst/>
          </a:prstGeom>
          <a:noFill/>
          <a:ln w="19050" cap="flat" cmpd="sng">
            <a:solidFill>
              <a:srgbClr val="0000FF"/>
            </a:solidFill>
            <a:prstDash val="dash"/>
            <a:round/>
            <a:headEnd type="none" w="med" len="med"/>
            <a:tailEnd type="none" w="med" len="med"/>
          </a:ln>
        </p:spPr>
      </p:cxnSp>
      <p:sp>
        <p:nvSpPr>
          <p:cNvPr id="1664" name="Google Shape;1664;p61"/>
          <p:cNvSpPr txBox="1"/>
          <p:nvPr/>
        </p:nvSpPr>
        <p:spPr>
          <a:xfrm>
            <a:off x="8517860" y="2025808"/>
            <a:ext cx="2137600" cy="492402"/>
          </a:xfrm>
          <a:prstGeom prst="rect">
            <a:avLst/>
          </a:prstGeom>
          <a:noFill/>
          <a:ln>
            <a:noFill/>
          </a:ln>
        </p:spPr>
        <p:txBody>
          <a:bodyPr spcFirstLastPara="1" wrap="square" lIns="121900" tIns="121900" rIns="121900" bIns="121900" anchor="t" anchorCtr="0">
            <a:spAutoFit/>
          </a:bodyPr>
          <a:lstStyle/>
          <a:p>
            <a:pPr algn="ctr"/>
            <a:r>
              <a:rPr lang="en" sz="1600" b="1" i="1">
                <a:solidFill>
                  <a:srgbClr val="FF0000"/>
                </a:solidFill>
                <a:latin typeface="Times New Roman"/>
                <a:ea typeface="Times New Roman"/>
                <a:cs typeface="Times New Roman"/>
                <a:sym typeface="Times New Roman"/>
              </a:rPr>
              <a:t>Ground Truth voxels</a:t>
            </a:r>
            <a:endParaRPr sz="1600" b="1" i="1">
              <a:solidFill>
                <a:srgbClr val="FF0000"/>
              </a:solidFill>
              <a:latin typeface="Times New Roman"/>
              <a:ea typeface="Times New Roman"/>
              <a:cs typeface="Times New Roman"/>
              <a:sym typeface="Times New Roman"/>
            </a:endParaRPr>
          </a:p>
        </p:txBody>
      </p:sp>
      <p:sp>
        <p:nvSpPr>
          <p:cNvPr id="1665" name="Google Shape;1665;p61"/>
          <p:cNvSpPr txBox="1"/>
          <p:nvPr/>
        </p:nvSpPr>
        <p:spPr>
          <a:xfrm>
            <a:off x="8481963" y="5418724"/>
            <a:ext cx="2403600" cy="492402"/>
          </a:xfrm>
          <a:prstGeom prst="rect">
            <a:avLst/>
          </a:prstGeom>
          <a:noFill/>
          <a:ln>
            <a:noFill/>
          </a:ln>
        </p:spPr>
        <p:txBody>
          <a:bodyPr spcFirstLastPara="1" wrap="square" lIns="121900" tIns="121900" rIns="121900" bIns="121900" anchor="t" anchorCtr="0">
            <a:spAutoFit/>
          </a:bodyPr>
          <a:lstStyle/>
          <a:p>
            <a:pPr algn="ctr"/>
            <a:r>
              <a:rPr lang="en" sz="1600" b="1" i="1">
                <a:solidFill>
                  <a:srgbClr val="FF0000"/>
                </a:solidFill>
                <a:latin typeface="Times New Roman"/>
                <a:ea typeface="Times New Roman"/>
                <a:cs typeface="Times New Roman"/>
                <a:sym typeface="Times New Roman"/>
              </a:rPr>
              <a:t>Predicted voxels</a:t>
            </a:r>
            <a:endParaRPr sz="1600" b="1" i="1">
              <a:solidFill>
                <a:srgbClr val="FF0000"/>
              </a:solidFill>
              <a:latin typeface="Times New Roman"/>
              <a:ea typeface="Times New Roman"/>
              <a:cs typeface="Times New Roman"/>
              <a:sym typeface="Times New Roman"/>
            </a:endParaRPr>
          </a:p>
        </p:txBody>
      </p:sp>
      <p:sp>
        <p:nvSpPr>
          <p:cNvPr id="1666" name="Google Shape;1666;p61"/>
          <p:cNvSpPr txBox="1">
            <a:spLocks noGrp="1"/>
          </p:cNvSpPr>
          <p:nvPr>
            <p:ph type="sldNum" sz="quarter" idx="12"/>
          </p:nvPr>
        </p:nvSpPr>
        <p:spPr>
          <a:xfrm>
            <a:off x="11296611" y="6609498"/>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29</a:t>
            </a:fld>
            <a:endParaRPr/>
          </a:p>
        </p:txBody>
      </p:sp>
      <p:sp>
        <p:nvSpPr>
          <p:cNvPr id="3" name="TextBox 2">
            <a:extLst>
              <a:ext uri="{FF2B5EF4-FFF2-40B4-BE49-F238E27FC236}">
                <a16:creationId xmlns:a16="http://schemas.microsoft.com/office/drawing/2014/main" id="{9A14DCF1-562A-59A7-812D-DA505D5FB341}"/>
              </a:ext>
            </a:extLst>
          </p:cNvPr>
          <p:cNvSpPr txBox="1"/>
          <p:nvPr/>
        </p:nvSpPr>
        <p:spPr>
          <a:xfrm>
            <a:off x="324642" y="3534665"/>
            <a:ext cx="1334640" cy="338554"/>
          </a:xfrm>
          <a:prstGeom prst="rect">
            <a:avLst/>
          </a:prstGeom>
          <a:noFill/>
        </p:spPr>
        <p:txBody>
          <a:bodyPr wrap="square">
            <a:spAutoFit/>
          </a:bodyPr>
          <a:lstStyle/>
          <a:p>
            <a:r>
              <a:rPr lang="en" sz="1600" b="1" dirty="0">
                <a:solidFill>
                  <a:srgbClr val="FFFF00"/>
                </a:solidFill>
                <a:latin typeface="Times New Roman" panose="02020603050405020304" pitchFamily="18" charset="0"/>
                <a:ea typeface="Times New Roman"/>
                <a:cs typeface="Times New Roman" panose="02020603050405020304" pitchFamily="18" charset="0"/>
                <a:sym typeface="Times New Roman"/>
              </a:rPr>
              <a:t>Retinal cysts</a:t>
            </a:r>
            <a:endParaRPr lang="en-US" sz="1600" b="1" dirty="0">
              <a:solidFill>
                <a:srgbClr val="FFFF00"/>
              </a:solidFill>
              <a:latin typeface="Times New Roman" panose="02020603050405020304" pitchFamily="18"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83967F8E-B982-6161-F7FF-4B85B4533FC7}"/>
              </a:ext>
            </a:extLst>
          </p:cNvPr>
          <p:cNvCxnSpPr>
            <a:cxnSpLocks/>
          </p:cNvCxnSpPr>
          <p:nvPr/>
        </p:nvCxnSpPr>
        <p:spPr>
          <a:xfrm flipV="1">
            <a:off x="1169377" y="2704025"/>
            <a:ext cx="430369" cy="863244"/>
          </a:xfrm>
          <a:prstGeom prst="straightConnector1">
            <a:avLst/>
          </a:prstGeom>
          <a:ln w="254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60859E4-A69F-BE6F-B463-06BE906993F4}"/>
              </a:ext>
            </a:extLst>
          </p:cNvPr>
          <p:cNvCxnSpPr>
            <a:cxnSpLocks/>
          </p:cNvCxnSpPr>
          <p:nvPr/>
        </p:nvCxnSpPr>
        <p:spPr>
          <a:xfrm>
            <a:off x="1250330" y="3830079"/>
            <a:ext cx="275679" cy="362137"/>
          </a:xfrm>
          <a:prstGeom prst="straightConnector1">
            <a:avLst/>
          </a:prstGeom>
          <a:ln w="254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96B135-5E29-275B-8495-5563038E4C59}"/>
              </a:ext>
            </a:extLst>
          </p:cNvPr>
          <p:cNvCxnSpPr>
            <a:cxnSpLocks/>
          </p:cNvCxnSpPr>
          <p:nvPr/>
        </p:nvCxnSpPr>
        <p:spPr>
          <a:xfrm>
            <a:off x="991962" y="3820467"/>
            <a:ext cx="743262" cy="1387270"/>
          </a:xfrm>
          <a:prstGeom prst="straightConnector1">
            <a:avLst/>
          </a:prstGeom>
          <a:ln w="254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580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28CACC5-D86B-49F3-9C70-374B1C971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aford"/>
              <a:ea typeface="+mn-ea"/>
              <a:cs typeface="+mn-cs"/>
            </a:endParaRPr>
          </a:p>
        </p:txBody>
      </p:sp>
      <p:sp>
        <p:nvSpPr>
          <p:cNvPr id="2" name="Title 1">
            <a:extLst>
              <a:ext uri="{FF2B5EF4-FFF2-40B4-BE49-F238E27FC236}">
                <a16:creationId xmlns:a16="http://schemas.microsoft.com/office/drawing/2014/main" id="{527C19AE-8E3F-842D-AEDE-07FBD16F56DE}"/>
              </a:ext>
            </a:extLst>
          </p:cNvPr>
          <p:cNvSpPr>
            <a:spLocks noGrp="1"/>
          </p:cNvSpPr>
          <p:nvPr>
            <p:ph type="title"/>
          </p:nvPr>
        </p:nvSpPr>
        <p:spPr>
          <a:xfrm>
            <a:off x="294846" y="821938"/>
            <a:ext cx="11715922" cy="1493871"/>
          </a:xfrm>
        </p:spPr>
        <p:txBody>
          <a:bodyPr>
            <a:noAutofit/>
          </a:bodyPr>
          <a:lstStyle/>
          <a:p>
            <a:pPr>
              <a:lnSpc>
                <a:spcPct val="90000"/>
              </a:lnSpc>
            </a:pPr>
            <a:r>
              <a:rPr lang="en-US" sz="4400" dirty="0"/>
              <a:t>Revolutionizing Eye Care with Artificial Intelligence (AI): The Future of Ophthalmology</a:t>
            </a:r>
          </a:p>
        </p:txBody>
      </p:sp>
      <p:cxnSp>
        <p:nvCxnSpPr>
          <p:cNvPr id="20" name="Straight Connector 19">
            <a:extLst>
              <a:ext uri="{FF2B5EF4-FFF2-40B4-BE49-F238E27FC236}">
                <a16:creationId xmlns:a16="http://schemas.microsoft.com/office/drawing/2014/main" id="{ABFB8799-63B8-4407-9098-F9346BDCDF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BBBC5F1-8CFF-46BA-BD62-FC5AA477AA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23" name="Content Placeholder 2">
            <a:extLst>
              <a:ext uri="{FF2B5EF4-FFF2-40B4-BE49-F238E27FC236}">
                <a16:creationId xmlns:a16="http://schemas.microsoft.com/office/drawing/2014/main" id="{E264F04E-0B05-8123-6D5A-156D722982A2}"/>
              </a:ext>
            </a:extLst>
          </p:cNvPr>
          <p:cNvGraphicFramePr>
            <a:graphicFrameLocks noGrp="1"/>
          </p:cNvGraphicFramePr>
          <p:nvPr>
            <p:ph idx="1"/>
            <p:extLst>
              <p:ext uri="{D42A27DB-BD31-4B8C-83A1-F6EECF244321}">
                <p14:modId xmlns:p14="http://schemas.microsoft.com/office/powerpoint/2010/main" val="1274742280"/>
              </p:ext>
            </p:extLst>
          </p:nvPr>
        </p:nvGraphicFramePr>
        <p:xfrm>
          <a:off x="680308" y="3300236"/>
          <a:ext cx="10507663" cy="257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9708109"/>
      </p:ext>
    </p:extLst>
  </p:cSld>
  <p:clrMapOvr>
    <a:masterClrMapping/>
  </p:clrMapOvr>
  <mc:AlternateContent xmlns:mc="http://schemas.openxmlformats.org/markup-compatibility/2006" xmlns:p14="http://schemas.microsoft.com/office/powerpoint/2010/main">
    <mc:Choice Requires="p14">
      <p:transition spd="slow" p14:dur="2000" advTm="15223"/>
    </mc:Choice>
    <mc:Fallback xmlns="">
      <p:transition spd="slow" advTm="1522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01BB1-E62D-F4A7-F7C7-959876F19A5E}"/>
              </a:ext>
            </a:extLst>
          </p:cNvPr>
          <p:cNvSpPr>
            <a:spLocks noGrp="1"/>
          </p:cNvSpPr>
          <p:nvPr>
            <p:ph type="title"/>
          </p:nvPr>
        </p:nvSpPr>
        <p:spPr>
          <a:xfrm>
            <a:off x="272715" y="339969"/>
            <a:ext cx="11919285" cy="1325563"/>
          </a:xfrm>
        </p:spPr>
        <p:txBody>
          <a:bodyPr>
            <a:normAutofit fontScale="90000"/>
          </a:bodyPr>
          <a:lstStyle/>
          <a:p>
            <a:r>
              <a:rPr lang="en-US" sz="4800" b="1" dirty="0">
                <a:latin typeface="Bookman Old Style" panose="02050604050505020204" pitchFamily="18" charset="0"/>
              </a:rPr>
              <a:t>AI-based feature extraction</a:t>
            </a:r>
            <a:br>
              <a:rPr lang="en-US" sz="4800" b="1" dirty="0">
                <a:latin typeface="Bookman Old Style" panose="02050604050505020204" pitchFamily="18" charset="0"/>
              </a:rPr>
            </a:br>
            <a:r>
              <a:rPr lang="en-US" sz="3600" b="1" dirty="0">
                <a:latin typeface="Bookman Old Style" panose="02050604050505020204" pitchFamily="18" charset="0"/>
              </a:rPr>
              <a:t>Choroidal vessel segmentation</a:t>
            </a:r>
            <a:endParaRPr lang="en-US" sz="4800" b="1" dirty="0">
              <a:latin typeface="Bookman Old Style" panose="02050604050505020204" pitchFamily="18" charset="0"/>
            </a:endParaRPr>
          </a:p>
        </p:txBody>
      </p:sp>
      <p:pic>
        <p:nvPicPr>
          <p:cNvPr id="6" name="Picture 5" descr="A picture containing chart&#10;&#10;Description automatically generated">
            <a:extLst>
              <a:ext uri="{FF2B5EF4-FFF2-40B4-BE49-F238E27FC236}">
                <a16:creationId xmlns:a16="http://schemas.microsoft.com/office/drawing/2014/main" id="{4E51A317-FBDC-362B-6B31-AF13A21FE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536" y="3838868"/>
            <a:ext cx="2947519" cy="2936954"/>
          </a:xfrm>
          <a:prstGeom prst="rect">
            <a:avLst/>
          </a:prstGeom>
        </p:spPr>
      </p:pic>
      <p:pic>
        <p:nvPicPr>
          <p:cNvPr id="11" name="Picture 10">
            <a:extLst>
              <a:ext uri="{FF2B5EF4-FFF2-40B4-BE49-F238E27FC236}">
                <a16:creationId xmlns:a16="http://schemas.microsoft.com/office/drawing/2014/main" id="{497A41A3-570B-F6AF-A1B5-3AD360689E51}"/>
              </a:ext>
            </a:extLst>
          </p:cNvPr>
          <p:cNvPicPr>
            <a:picLocks noChangeAspect="1"/>
          </p:cNvPicPr>
          <p:nvPr/>
        </p:nvPicPr>
        <p:blipFill>
          <a:blip r:embed="rId4"/>
          <a:stretch>
            <a:fillRect/>
          </a:stretch>
        </p:blipFill>
        <p:spPr>
          <a:xfrm>
            <a:off x="413661" y="1656599"/>
            <a:ext cx="6556087" cy="3254765"/>
          </a:xfrm>
          <a:prstGeom prst="rect">
            <a:avLst/>
          </a:prstGeom>
        </p:spPr>
      </p:pic>
      <p:pic>
        <p:nvPicPr>
          <p:cNvPr id="18" name="Picture 17">
            <a:extLst>
              <a:ext uri="{FF2B5EF4-FFF2-40B4-BE49-F238E27FC236}">
                <a16:creationId xmlns:a16="http://schemas.microsoft.com/office/drawing/2014/main" id="{7260C079-8A4B-535D-68A4-B9D30D31EBC2}"/>
              </a:ext>
            </a:extLst>
          </p:cNvPr>
          <p:cNvPicPr>
            <a:picLocks noChangeAspect="1"/>
          </p:cNvPicPr>
          <p:nvPr/>
        </p:nvPicPr>
        <p:blipFill>
          <a:blip r:embed="rId5"/>
          <a:stretch>
            <a:fillRect/>
          </a:stretch>
        </p:blipFill>
        <p:spPr>
          <a:xfrm>
            <a:off x="7267651" y="1484666"/>
            <a:ext cx="4510688" cy="2315433"/>
          </a:xfrm>
          <a:prstGeom prst="rect">
            <a:avLst/>
          </a:prstGeom>
        </p:spPr>
      </p:pic>
    </p:spTree>
    <p:extLst>
      <p:ext uri="{BB962C8B-B14F-4D97-AF65-F5344CB8AC3E}">
        <p14:creationId xmlns:p14="http://schemas.microsoft.com/office/powerpoint/2010/main" val="168674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01BB1-E62D-F4A7-F7C7-959876F19A5E}"/>
              </a:ext>
            </a:extLst>
          </p:cNvPr>
          <p:cNvSpPr>
            <a:spLocks noGrp="1"/>
          </p:cNvSpPr>
          <p:nvPr>
            <p:ph type="title"/>
          </p:nvPr>
        </p:nvSpPr>
        <p:spPr>
          <a:xfrm>
            <a:off x="272715" y="440454"/>
            <a:ext cx="11919285" cy="1325563"/>
          </a:xfrm>
        </p:spPr>
        <p:txBody>
          <a:bodyPr>
            <a:normAutofit fontScale="90000"/>
          </a:bodyPr>
          <a:lstStyle/>
          <a:p>
            <a:r>
              <a:rPr lang="en-US" sz="4800" b="1" dirty="0">
                <a:latin typeface="Bookman Old Style" panose="02050604050505020204" pitchFamily="18" charset="0"/>
              </a:rPr>
              <a:t>AI-based feature extraction</a:t>
            </a:r>
            <a:br>
              <a:rPr lang="en-US" sz="4800" b="1" dirty="0">
                <a:latin typeface="Bookman Old Style" panose="02050604050505020204" pitchFamily="18" charset="0"/>
              </a:rPr>
            </a:br>
            <a:r>
              <a:rPr lang="en-US" sz="3600" b="1" dirty="0">
                <a:latin typeface="Bookman Old Style" panose="02050604050505020204" pitchFamily="18" charset="0"/>
              </a:rPr>
              <a:t>Choroidal layer segmentation</a:t>
            </a:r>
            <a:endParaRPr lang="en-US" sz="4800" b="1" dirty="0">
              <a:latin typeface="Bookman Old Style" panose="02050604050505020204" pitchFamily="18" charset="0"/>
            </a:endParaRPr>
          </a:p>
        </p:txBody>
      </p:sp>
      <p:pic>
        <p:nvPicPr>
          <p:cNvPr id="8" name="Picture 7">
            <a:extLst>
              <a:ext uri="{FF2B5EF4-FFF2-40B4-BE49-F238E27FC236}">
                <a16:creationId xmlns:a16="http://schemas.microsoft.com/office/drawing/2014/main" id="{DEB8ABFA-94E3-E582-F72B-B07D6E2E23AF}"/>
              </a:ext>
            </a:extLst>
          </p:cNvPr>
          <p:cNvPicPr>
            <a:picLocks noChangeAspect="1"/>
          </p:cNvPicPr>
          <p:nvPr/>
        </p:nvPicPr>
        <p:blipFill>
          <a:blip r:embed="rId3"/>
          <a:stretch>
            <a:fillRect/>
          </a:stretch>
        </p:blipFill>
        <p:spPr>
          <a:xfrm>
            <a:off x="6530109" y="3710351"/>
            <a:ext cx="5569527" cy="2588834"/>
          </a:xfrm>
          <a:prstGeom prst="rect">
            <a:avLst/>
          </a:prstGeom>
        </p:spPr>
      </p:pic>
      <p:sp>
        <p:nvSpPr>
          <p:cNvPr id="11" name="TextBox 10">
            <a:extLst>
              <a:ext uri="{FF2B5EF4-FFF2-40B4-BE49-F238E27FC236}">
                <a16:creationId xmlns:a16="http://schemas.microsoft.com/office/drawing/2014/main" id="{84BB277E-B433-2B88-6BC4-C86733E2F103}"/>
              </a:ext>
            </a:extLst>
          </p:cNvPr>
          <p:cNvSpPr txBox="1"/>
          <p:nvPr/>
        </p:nvSpPr>
        <p:spPr>
          <a:xfrm>
            <a:off x="525335" y="6393829"/>
            <a:ext cx="10297995" cy="430887"/>
          </a:xfrm>
          <a:prstGeom prst="rect">
            <a:avLst/>
          </a:prstGeom>
          <a:noFill/>
        </p:spPr>
        <p:txBody>
          <a:bodyPr wrap="square" rtlCol="0">
            <a:spAutoFit/>
          </a:bodyPr>
          <a:lstStyle/>
          <a:p>
            <a:r>
              <a:rPr lang="en-US" sz="1100" b="0" i="0" dirty="0">
                <a:solidFill>
                  <a:srgbClr val="002060"/>
                </a:solidFill>
                <a:effectLst/>
              </a:rPr>
              <a:t>Vupparaboina KK, Selvam A, </a:t>
            </a:r>
            <a:r>
              <a:rPr lang="en-US" sz="1100" b="0" i="0" dirty="0" err="1">
                <a:solidFill>
                  <a:srgbClr val="002060"/>
                </a:solidFill>
                <a:effectLst/>
              </a:rPr>
              <a:t>Suthaharan</a:t>
            </a:r>
            <a:r>
              <a:rPr lang="en-US" sz="1100" b="0" i="0" dirty="0">
                <a:solidFill>
                  <a:srgbClr val="002060"/>
                </a:solidFill>
                <a:effectLst/>
              </a:rPr>
              <a:t> S, Ibrahim MN, Jana S, Sahel JA, </a:t>
            </a:r>
            <a:r>
              <a:rPr lang="en-US" sz="1100" b="0" i="0" dirty="0" err="1">
                <a:solidFill>
                  <a:srgbClr val="002060"/>
                </a:solidFill>
                <a:effectLst/>
              </a:rPr>
              <a:t>Dansingani</a:t>
            </a:r>
            <a:r>
              <a:rPr lang="en-US" sz="1100" b="0" i="0" dirty="0">
                <a:solidFill>
                  <a:srgbClr val="002060"/>
                </a:solidFill>
                <a:effectLst/>
              </a:rPr>
              <a:t> KK, </a:t>
            </a:r>
            <a:r>
              <a:rPr lang="en-US" sz="1100" b="0" i="0" dirty="0" err="1">
                <a:solidFill>
                  <a:srgbClr val="002060"/>
                </a:solidFill>
                <a:effectLst/>
              </a:rPr>
              <a:t>Chhablani</a:t>
            </a:r>
            <a:r>
              <a:rPr lang="en-US" sz="1100" b="0" i="0" dirty="0">
                <a:solidFill>
                  <a:srgbClr val="002060"/>
                </a:solidFill>
                <a:effectLst/>
              </a:rPr>
              <a:t> J. Automated choroid layer segmentation based on wide-field SS-OCT images using deep residual encoder-decoder architecture. Investigative Ophthalmology &amp; Visual Science. 2021 Jun 21;62(8):2162-.</a:t>
            </a:r>
            <a:endParaRPr lang="en-US" sz="1100" dirty="0">
              <a:solidFill>
                <a:srgbClr val="002060"/>
              </a:solidFill>
            </a:endParaRPr>
          </a:p>
        </p:txBody>
      </p:sp>
      <p:pic>
        <p:nvPicPr>
          <p:cNvPr id="12" name="Picture 11">
            <a:extLst>
              <a:ext uri="{FF2B5EF4-FFF2-40B4-BE49-F238E27FC236}">
                <a16:creationId xmlns:a16="http://schemas.microsoft.com/office/drawing/2014/main" id="{00474280-BC9C-A18B-6590-D8EB7C3A8985}"/>
              </a:ext>
            </a:extLst>
          </p:cNvPr>
          <p:cNvPicPr>
            <a:picLocks noChangeAspect="1"/>
          </p:cNvPicPr>
          <p:nvPr/>
        </p:nvPicPr>
        <p:blipFill>
          <a:blip r:embed="rId4"/>
          <a:stretch>
            <a:fillRect/>
          </a:stretch>
        </p:blipFill>
        <p:spPr>
          <a:xfrm>
            <a:off x="272715" y="1766017"/>
            <a:ext cx="7116376" cy="2838032"/>
          </a:xfrm>
          <a:prstGeom prst="rect">
            <a:avLst/>
          </a:prstGeom>
        </p:spPr>
      </p:pic>
    </p:spTree>
    <p:extLst>
      <p:ext uri="{BB962C8B-B14F-4D97-AF65-F5344CB8AC3E}">
        <p14:creationId xmlns:p14="http://schemas.microsoft.com/office/powerpoint/2010/main" val="3654912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0EABDE-10E6-0480-25C5-D0716D7908A1}"/>
              </a:ext>
            </a:extLst>
          </p:cNvPr>
          <p:cNvPicPr>
            <a:picLocks noChangeAspect="1"/>
          </p:cNvPicPr>
          <p:nvPr/>
        </p:nvPicPr>
        <p:blipFill>
          <a:blip r:embed="rId3"/>
          <a:stretch>
            <a:fillRect/>
          </a:stretch>
        </p:blipFill>
        <p:spPr>
          <a:xfrm>
            <a:off x="238346" y="1290023"/>
            <a:ext cx="11769434" cy="4883214"/>
          </a:xfrm>
          <a:prstGeom prst="rect">
            <a:avLst/>
          </a:prstGeom>
        </p:spPr>
      </p:pic>
      <p:sp>
        <p:nvSpPr>
          <p:cNvPr id="3" name="Google Shape;1644;p61">
            <a:extLst>
              <a:ext uri="{FF2B5EF4-FFF2-40B4-BE49-F238E27FC236}">
                <a16:creationId xmlns:a16="http://schemas.microsoft.com/office/drawing/2014/main" id="{B60B0126-9AFD-4EB5-6845-B5A79446DE91}"/>
              </a:ext>
            </a:extLst>
          </p:cNvPr>
          <p:cNvSpPr txBox="1"/>
          <p:nvPr/>
        </p:nvSpPr>
        <p:spPr>
          <a:xfrm>
            <a:off x="43962" y="405701"/>
            <a:ext cx="12147838" cy="884321"/>
          </a:xfrm>
          <a:prstGeom prst="rect">
            <a:avLst/>
          </a:prstGeom>
          <a:noFill/>
          <a:ln>
            <a:noFill/>
          </a:ln>
        </p:spPr>
        <p:txBody>
          <a:bodyPr spcFirstLastPara="1" wrap="square" lIns="121900" tIns="121900" rIns="121900" bIns="121900" anchor="t" anchorCtr="0">
            <a:noAutofit/>
          </a:bodyPr>
          <a:lstStyle/>
          <a:p>
            <a:r>
              <a:rPr lang="en" sz="3000" b="1" dirty="0">
                <a:solidFill>
                  <a:schemeClr val="dk1"/>
                </a:solidFill>
                <a:latin typeface="Bookman Old Style"/>
                <a:cs typeface="Times New Roman"/>
                <a:sym typeface="Times New Roman"/>
              </a:rPr>
              <a:t>Hard Exudates Quantification in Color Fundus Images</a:t>
            </a:r>
            <a:endParaRPr lang="en" sz="2600" b="1" dirty="0">
              <a:solidFill>
                <a:schemeClr val="dk1"/>
              </a:solidFill>
              <a:latin typeface="Bookman Old Style"/>
              <a:cs typeface="Times New Roman"/>
              <a:sym typeface="Times New Roman"/>
            </a:endParaRPr>
          </a:p>
          <a:p>
            <a:endParaRPr lang="en" sz="3000" b="1" dirty="0">
              <a:solidFill>
                <a:srgbClr val="0070C0"/>
              </a:solidFill>
              <a:latin typeface="Bookman Old Style" panose="02050604050505020204" pitchFamily="18" charset="0"/>
              <a:cs typeface="Times New Roman"/>
            </a:endParaRPr>
          </a:p>
        </p:txBody>
      </p:sp>
      <p:sp>
        <p:nvSpPr>
          <p:cNvPr id="4" name="TextBox 3">
            <a:extLst>
              <a:ext uri="{FF2B5EF4-FFF2-40B4-BE49-F238E27FC236}">
                <a16:creationId xmlns:a16="http://schemas.microsoft.com/office/drawing/2014/main" id="{CC540350-417B-0756-F3D2-820900E55D02}"/>
              </a:ext>
            </a:extLst>
          </p:cNvPr>
          <p:cNvSpPr txBox="1"/>
          <p:nvPr/>
        </p:nvSpPr>
        <p:spPr>
          <a:xfrm>
            <a:off x="295688" y="6379963"/>
            <a:ext cx="12147838" cy="523220"/>
          </a:xfrm>
          <a:prstGeom prst="rect">
            <a:avLst/>
          </a:prstGeom>
          <a:noFill/>
        </p:spPr>
        <p:txBody>
          <a:bodyPr wrap="square">
            <a:spAutoFit/>
          </a:bodyPr>
          <a:lstStyle/>
          <a:p>
            <a:pPr algn="l"/>
            <a:r>
              <a:rPr lang="en-US" sz="1400" b="0" dirty="0" err="1">
                <a:effectLst/>
              </a:rPr>
              <a:t>Vinisha</a:t>
            </a:r>
            <a:r>
              <a:rPr lang="en-US" sz="1400" b="0" dirty="0">
                <a:effectLst/>
              </a:rPr>
              <a:t> Sant; Sandeep Chandra </a:t>
            </a:r>
            <a:r>
              <a:rPr lang="en-US" sz="1400" b="0" dirty="0" err="1">
                <a:effectLst/>
              </a:rPr>
              <a:t>Bollepalli</a:t>
            </a:r>
            <a:r>
              <a:rPr lang="en-US" sz="1400" b="0" dirty="0">
                <a:effectLst/>
              </a:rPr>
              <a:t>; Jose Alain Sahel; Jay </a:t>
            </a:r>
            <a:r>
              <a:rPr lang="en-US" sz="1400" b="0" dirty="0" err="1">
                <a:effectLst/>
              </a:rPr>
              <a:t>Chhablani</a:t>
            </a:r>
            <a:r>
              <a:rPr lang="en-US" sz="1400" dirty="0"/>
              <a:t>;</a:t>
            </a:r>
            <a:r>
              <a:rPr lang="en-US" sz="1400" b="0" dirty="0">
                <a:effectLst/>
              </a:rPr>
              <a:t> Kiran Kumar </a:t>
            </a:r>
            <a:r>
              <a:rPr lang="en-US" sz="1400" dirty="0">
                <a:effectLst/>
              </a:rPr>
              <a:t>Vupparaboina</a:t>
            </a:r>
            <a:r>
              <a:rPr lang="en-US" sz="1400" b="0" dirty="0">
                <a:effectLst/>
              </a:rPr>
              <a:t>; Invest. </a:t>
            </a:r>
            <a:r>
              <a:rPr lang="en-US" sz="1400" b="0" dirty="0" err="1">
                <a:effectLst/>
              </a:rPr>
              <a:t>Ophthalmol</a:t>
            </a:r>
            <a:r>
              <a:rPr lang="en-US" sz="1400" b="0" dirty="0">
                <a:effectLst/>
              </a:rPr>
              <a:t>. Vis. Sci.. 2022; [</a:t>
            </a:r>
            <a:r>
              <a:rPr lang="en-US" sz="1400" b="1" dirty="0">
                <a:effectLst/>
              </a:rPr>
              <a:t>ARVO 2023, accepted</a:t>
            </a:r>
            <a:r>
              <a:rPr lang="en-US" sz="1400" b="0" dirty="0">
                <a:effectLst/>
              </a:rPr>
              <a:t>]</a:t>
            </a:r>
          </a:p>
        </p:txBody>
      </p:sp>
    </p:spTree>
    <p:extLst>
      <p:ext uri="{BB962C8B-B14F-4D97-AF65-F5344CB8AC3E}">
        <p14:creationId xmlns:p14="http://schemas.microsoft.com/office/powerpoint/2010/main" val="2551030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pic>
        <p:nvPicPr>
          <p:cNvPr id="3" name="Picture 2" descr="A white splatter on a black background&#10;&#10;Description automatically generated">
            <a:extLst>
              <a:ext uri="{FF2B5EF4-FFF2-40B4-BE49-F238E27FC236}">
                <a16:creationId xmlns:a16="http://schemas.microsoft.com/office/drawing/2014/main" id="{7228EAE2-88E1-8C48-825D-EA9A31CC73C3}"/>
              </a:ext>
            </a:extLst>
          </p:cNvPr>
          <p:cNvPicPr>
            <a:picLocks noChangeAspect="1"/>
          </p:cNvPicPr>
          <p:nvPr/>
        </p:nvPicPr>
        <p:blipFill>
          <a:blip r:embed="rId3"/>
          <a:stretch>
            <a:fillRect/>
          </a:stretch>
        </p:blipFill>
        <p:spPr>
          <a:xfrm>
            <a:off x="0" y="1328312"/>
            <a:ext cx="12192000" cy="4201374"/>
          </a:xfrm>
          <a:prstGeom prst="rect">
            <a:avLst/>
          </a:prstGeom>
        </p:spPr>
      </p:pic>
      <p:sp>
        <p:nvSpPr>
          <p:cNvPr id="4" name="Google Shape;1644;p61">
            <a:extLst>
              <a:ext uri="{FF2B5EF4-FFF2-40B4-BE49-F238E27FC236}">
                <a16:creationId xmlns:a16="http://schemas.microsoft.com/office/drawing/2014/main" id="{D88CE2A7-F1C2-531D-EB4D-506F8FC5726F}"/>
              </a:ext>
            </a:extLst>
          </p:cNvPr>
          <p:cNvSpPr txBox="1"/>
          <p:nvPr/>
        </p:nvSpPr>
        <p:spPr>
          <a:xfrm>
            <a:off x="43962" y="405701"/>
            <a:ext cx="12147838" cy="884321"/>
          </a:xfrm>
          <a:prstGeom prst="rect">
            <a:avLst/>
          </a:prstGeom>
          <a:noFill/>
          <a:ln>
            <a:noFill/>
          </a:ln>
        </p:spPr>
        <p:txBody>
          <a:bodyPr spcFirstLastPara="1" wrap="square" lIns="121900" tIns="121900" rIns="121900" bIns="121900" anchor="t" anchorCtr="0">
            <a:noAutofit/>
          </a:bodyPr>
          <a:lstStyle/>
          <a:p>
            <a:r>
              <a:rPr lang="en" sz="3000" b="1" dirty="0">
                <a:solidFill>
                  <a:schemeClr val="dk1"/>
                </a:solidFill>
                <a:latin typeface="Bookman Old Style"/>
                <a:cs typeface="Times New Roman"/>
                <a:sym typeface="Times New Roman"/>
              </a:rPr>
              <a:t>Automated Drusen Quantification – AMD screening</a:t>
            </a:r>
            <a:endParaRPr lang="en" sz="2600" b="1" dirty="0">
              <a:solidFill>
                <a:schemeClr val="dk1"/>
              </a:solidFill>
              <a:latin typeface="Bookman Old Style"/>
              <a:cs typeface="Times New Roman"/>
              <a:sym typeface="Times New Roman"/>
            </a:endParaRPr>
          </a:p>
          <a:p>
            <a:endParaRPr lang="en" sz="3000" b="1" dirty="0">
              <a:solidFill>
                <a:srgbClr val="0070C0"/>
              </a:solidFill>
              <a:latin typeface="Bookman Old Style" panose="02050604050505020204" pitchFamily="18" charset="0"/>
              <a:cs typeface="Times New Roman"/>
            </a:endParaRPr>
          </a:p>
        </p:txBody>
      </p:sp>
    </p:spTree>
    <p:extLst>
      <p:ext uri="{BB962C8B-B14F-4D97-AF65-F5344CB8AC3E}">
        <p14:creationId xmlns:p14="http://schemas.microsoft.com/office/powerpoint/2010/main" val="2366324678"/>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391885" y="611580"/>
            <a:ext cx="11602308" cy="997897"/>
          </a:xfrm>
        </p:spPr>
        <p:txBody>
          <a:bodyPr/>
          <a:lstStyle/>
          <a:p>
            <a:r>
              <a:rPr lang="en-US" sz="4000" dirty="0"/>
              <a:t>AI in Ophthalmology: Image-based Applications in Retinal Disease </a:t>
            </a:r>
          </a:p>
        </p:txBody>
      </p:sp>
      <p:sp>
        <p:nvSpPr>
          <p:cNvPr id="3" name="Content Placeholder 2">
            <a:extLst>
              <a:ext uri="{FF2B5EF4-FFF2-40B4-BE49-F238E27FC236}">
                <a16:creationId xmlns:a16="http://schemas.microsoft.com/office/drawing/2014/main" id="{D4E9EC08-24CE-D0A3-3152-FD1DAE881EB9}"/>
              </a:ext>
            </a:extLst>
          </p:cNvPr>
          <p:cNvSpPr>
            <a:spLocks noGrp="1"/>
          </p:cNvSpPr>
          <p:nvPr>
            <p:ph idx="1"/>
          </p:nvPr>
        </p:nvSpPr>
        <p:spPr>
          <a:xfrm>
            <a:off x="482600" y="2804645"/>
            <a:ext cx="11012714" cy="3700745"/>
          </a:xfrm>
        </p:spPr>
        <p:txBody>
          <a:bodyPr>
            <a:normAutofit/>
          </a:bodyPr>
          <a:lstStyle/>
          <a:p>
            <a:pPr marL="342900" indent="-342900">
              <a:buFont typeface="Arial" panose="020B0604020202020204" pitchFamily="34" charset="0"/>
              <a:buChar char="•"/>
            </a:pPr>
            <a:r>
              <a:rPr lang="en-US" sz="2200" dirty="0"/>
              <a:t>Deep learning algorithm that detects 10 retinal pathologies from fundus photographs</a:t>
            </a:r>
          </a:p>
          <a:p>
            <a:pPr marL="342900" indent="-342900">
              <a:buFont typeface="Arial" panose="020B0604020202020204" pitchFamily="34" charset="0"/>
              <a:buChar char="•"/>
            </a:pPr>
            <a:r>
              <a:rPr lang="en-US" sz="2200" dirty="0"/>
              <a:t>Study used &gt;120,000 images</a:t>
            </a:r>
          </a:p>
          <a:p>
            <a:pPr marL="342900" indent="-342900">
              <a:buFont typeface="Arial" panose="020B0604020202020204" pitchFamily="34" charset="0"/>
              <a:buChar char="•"/>
            </a:pPr>
            <a:r>
              <a:rPr lang="en-US" sz="2200" dirty="0"/>
              <a:t>Accuracy in detecting AMD, retinal vein occlusions, macular holes, epiretinal macular membrane, hypertensive retinopathy, myelinated fibers, and retinitis pigmentosa ranged from 0.982 to 1.000</a:t>
            </a:r>
          </a:p>
          <a:p>
            <a:pPr marL="1028700" lvl="1" indent="-342900"/>
            <a:r>
              <a:rPr lang="en-US" sz="1800" dirty="0"/>
              <a:t> Equal to or greater than diagnostic accuracy of trained clinicians for these diseases</a:t>
            </a:r>
          </a:p>
          <a:p>
            <a:pPr marL="342900" indent="-342900">
              <a:buFont typeface="Arial" panose="020B0604020202020204" pitchFamily="34" charset="0"/>
              <a:buChar char="•"/>
            </a:pPr>
            <a:r>
              <a:rPr lang="en-US" sz="2200" dirty="0"/>
              <a:t>Possible applications of such systems include increasing care access in rural/underserved areas</a:t>
            </a:r>
          </a:p>
        </p:txBody>
      </p:sp>
      <p:sp>
        <p:nvSpPr>
          <p:cNvPr id="5" name="TextBox 4">
            <a:extLst>
              <a:ext uri="{FF2B5EF4-FFF2-40B4-BE49-F238E27FC236}">
                <a16:creationId xmlns:a16="http://schemas.microsoft.com/office/drawing/2014/main" id="{C6AD7669-484F-D60F-1CA3-72B9A7360CAA}"/>
              </a:ext>
            </a:extLst>
          </p:cNvPr>
          <p:cNvSpPr txBox="1"/>
          <p:nvPr/>
        </p:nvSpPr>
        <p:spPr>
          <a:xfrm>
            <a:off x="391885" y="2065981"/>
            <a:ext cx="9547762" cy="584775"/>
          </a:xfrm>
          <a:prstGeom prst="rect">
            <a:avLst/>
          </a:prstGeom>
          <a:noFill/>
        </p:spPr>
        <p:txBody>
          <a:bodyPr wrap="square" rtlCol="0">
            <a:spAutoFit/>
          </a:bodyPr>
          <a:lstStyle/>
          <a:p>
            <a:r>
              <a:rPr lang="en-US" sz="3200" dirty="0"/>
              <a:t>Retinal AI Diagnosis System (RAIDS)</a:t>
            </a:r>
            <a:endParaRPr lang="en-US" dirty="0"/>
          </a:p>
        </p:txBody>
      </p:sp>
      <p:sp>
        <p:nvSpPr>
          <p:cNvPr id="6" name="TextBox 5">
            <a:extLst>
              <a:ext uri="{FF2B5EF4-FFF2-40B4-BE49-F238E27FC236}">
                <a16:creationId xmlns:a16="http://schemas.microsoft.com/office/drawing/2014/main" id="{0AAB6507-F1A3-B238-0B95-0AA8DB0BEDF3}"/>
              </a:ext>
            </a:extLst>
          </p:cNvPr>
          <p:cNvSpPr txBox="1"/>
          <p:nvPr/>
        </p:nvSpPr>
        <p:spPr>
          <a:xfrm>
            <a:off x="482600" y="6351502"/>
            <a:ext cx="11709400" cy="307777"/>
          </a:xfrm>
          <a:prstGeom prst="rect">
            <a:avLst/>
          </a:prstGeom>
          <a:noFill/>
        </p:spPr>
        <p:txBody>
          <a:bodyPr wrap="square" rtlCol="0">
            <a:spAutoFit/>
          </a:bodyPr>
          <a:lstStyle/>
          <a:p>
            <a:r>
              <a:rPr lang="en-US" sz="1400" dirty="0"/>
              <a:t>Dong L, et al. Artificial Intelligence for Screening of Multiple Retinal and Optic Nerve Diseases. JAMA </a:t>
            </a:r>
            <a:r>
              <a:rPr lang="en-US" sz="1400" dirty="0" err="1"/>
              <a:t>Netw</a:t>
            </a:r>
            <a:r>
              <a:rPr lang="en-US" sz="1400" dirty="0"/>
              <a:t> Open. 2022 May </a:t>
            </a:r>
          </a:p>
        </p:txBody>
      </p:sp>
    </p:spTree>
    <p:extLst>
      <p:ext uri="{BB962C8B-B14F-4D97-AF65-F5344CB8AC3E}">
        <p14:creationId xmlns:p14="http://schemas.microsoft.com/office/powerpoint/2010/main" val="2205007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0AA54A-F59F-483B-B98D-B949008D4D15}"/>
              </a:ext>
            </a:extLst>
          </p:cNvPr>
          <p:cNvPicPr>
            <a:picLocks noChangeAspect="1"/>
          </p:cNvPicPr>
          <p:nvPr/>
        </p:nvPicPr>
        <p:blipFill>
          <a:blip r:embed="rId4">
            <a:alphaModFix amt="20000"/>
          </a:blip>
          <a:stretch>
            <a:fillRect/>
          </a:stretch>
        </p:blipFill>
        <p:spPr>
          <a:xfrm>
            <a:off x="1358997" y="597165"/>
            <a:ext cx="9474005" cy="5590517"/>
          </a:xfrm>
          <a:prstGeom prst="rect">
            <a:avLst/>
          </a:prstGeom>
        </p:spPr>
      </p:pic>
      <p:grpSp>
        <p:nvGrpSpPr>
          <p:cNvPr id="10" name="Group 9">
            <a:extLst>
              <a:ext uri="{FF2B5EF4-FFF2-40B4-BE49-F238E27FC236}">
                <a16:creationId xmlns:a16="http://schemas.microsoft.com/office/drawing/2014/main" id="{3BCCCE43-073D-4EFA-ABF2-F5D520B6E9D2}"/>
              </a:ext>
            </a:extLst>
          </p:cNvPr>
          <p:cNvGrpSpPr/>
          <p:nvPr/>
        </p:nvGrpSpPr>
        <p:grpSpPr>
          <a:xfrm>
            <a:off x="1356744" y="674698"/>
            <a:ext cx="9478513" cy="5508605"/>
            <a:chOff x="1356744" y="674698"/>
            <a:chExt cx="9478513" cy="5508605"/>
          </a:xfrm>
        </p:grpSpPr>
        <p:graphicFrame>
          <p:nvGraphicFramePr>
            <p:cNvPr id="5" name="Diagram 4">
              <a:extLst>
                <a:ext uri="{FF2B5EF4-FFF2-40B4-BE49-F238E27FC236}">
                  <a16:creationId xmlns:a16="http://schemas.microsoft.com/office/drawing/2014/main" id="{25DA6A87-DE80-4391-94F5-6BD698F260AE}"/>
                </a:ext>
              </a:extLst>
            </p:cNvPr>
            <p:cNvGraphicFramePr/>
            <p:nvPr/>
          </p:nvGraphicFramePr>
          <p:xfrm>
            <a:off x="1356744" y="674698"/>
            <a:ext cx="9478513" cy="55086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D75768D9-7E04-4BB1-A694-32AC43970DBB}"/>
                </a:ext>
              </a:extLst>
            </p:cNvPr>
            <p:cNvSpPr txBox="1"/>
            <p:nvPr/>
          </p:nvSpPr>
          <p:spPr>
            <a:xfrm>
              <a:off x="3836710" y="3847707"/>
              <a:ext cx="2196445" cy="492443"/>
            </a:xfrm>
            <a:prstGeom prst="rect">
              <a:avLst/>
            </a:prstGeom>
            <a:noFill/>
          </p:spPr>
          <p:txBody>
            <a:bodyPr wrap="square" rtlCol="0">
              <a:spAutoFit/>
            </a:bodyPr>
            <a:lstStyle/>
            <a:p>
              <a:pPr algn="r"/>
              <a:r>
                <a:rPr lang="en-US" sz="2600" b="1" dirty="0"/>
                <a:t>Prediction</a:t>
              </a:r>
            </a:p>
          </p:txBody>
        </p:sp>
      </p:grpSp>
    </p:spTree>
    <p:extLst>
      <p:ext uri="{BB962C8B-B14F-4D97-AF65-F5344CB8AC3E}">
        <p14:creationId xmlns:p14="http://schemas.microsoft.com/office/powerpoint/2010/main" val="3917142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9EC08-24CE-D0A3-3152-FD1DAE881EB9}"/>
              </a:ext>
            </a:extLst>
          </p:cNvPr>
          <p:cNvSpPr>
            <a:spLocks noGrp="1"/>
          </p:cNvSpPr>
          <p:nvPr>
            <p:ph idx="1"/>
          </p:nvPr>
        </p:nvSpPr>
        <p:spPr>
          <a:xfrm>
            <a:off x="119993" y="1670141"/>
            <a:ext cx="4651987" cy="4025983"/>
          </a:xfrm>
        </p:spPr>
        <p:txBody>
          <a:bodyPr>
            <a:normAutofit/>
          </a:bodyPr>
          <a:lstStyle/>
          <a:p>
            <a:pPr marL="457200" indent="-457200">
              <a:buFont typeface="Arial" panose="020B0604020202020204" pitchFamily="34" charset="0"/>
              <a:buChar char="•"/>
            </a:pPr>
            <a:r>
              <a:rPr lang="en-US" sz="2600" dirty="0"/>
              <a:t>A CNN-based deep learning system developed to predict visual acuity (VA) response to anti-VEGF therapy based on pre-treatment OCT</a:t>
            </a:r>
          </a:p>
          <a:p>
            <a:pPr marL="1143000" lvl="1" indent="-457200"/>
            <a:r>
              <a:rPr lang="en-US" sz="2200" dirty="0"/>
              <a:t>Model predicted likelihood of VA improvement at one-year </a:t>
            </a:r>
            <a:r>
              <a:rPr lang="en-US" sz="2000" dirty="0"/>
              <a:t>AUROC (0.99), accuracy (94%)</a:t>
            </a:r>
            <a:endParaRPr lang="en-US" sz="2200" dirty="0"/>
          </a:p>
        </p:txBody>
      </p:sp>
      <p:sp>
        <p:nvSpPr>
          <p:cNvPr id="5" name="TextBox 4">
            <a:extLst>
              <a:ext uri="{FF2B5EF4-FFF2-40B4-BE49-F238E27FC236}">
                <a16:creationId xmlns:a16="http://schemas.microsoft.com/office/drawing/2014/main" id="{C6AD7669-484F-D60F-1CA3-72B9A7360CAA}"/>
              </a:ext>
            </a:extLst>
          </p:cNvPr>
          <p:cNvSpPr txBox="1"/>
          <p:nvPr/>
        </p:nvSpPr>
        <p:spPr>
          <a:xfrm>
            <a:off x="391885" y="593655"/>
            <a:ext cx="9547762" cy="861774"/>
          </a:xfrm>
          <a:prstGeom prst="rect">
            <a:avLst/>
          </a:prstGeom>
          <a:noFill/>
        </p:spPr>
        <p:txBody>
          <a:bodyPr wrap="square" rtlCol="0">
            <a:spAutoFit/>
          </a:bodyPr>
          <a:lstStyle/>
          <a:p>
            <a:r>
              <a:rPr lang="en-US" sz="3200" i="1" dirty="0">
                <a:latin typeface="+mj-lt"/>
              </a:rPr>
              <a:t>Age-Related Macular Degeneration (AMD)</a:t>
            </a:r>
          </a:p>
          <a:p>
            <a:endParaRPr lang="en-US" dirty="0"/>
          </a:p>
        </p:txBody>
      </p:sp>
      <p:sp>
        <p:nvSpPr>
          <p:cNvPr id="6" name="TextBox 5">
            <a:extLst>
              <a:ext uri="{FF2B5EF4-FFF2-40B4-BE49-F238E27FC236}">
                <a16:creationId xmlns:a16="http://schemas.microsoft.com/office/drawing/2014/main" id="{0AAB6507-F1A3-B238-0B95-0AA8DB0BEDF3}"/>
              </a:ext>
            </a:extLst>
          </p:cNvPr>
          <p:cNvSpPr txBox="1"/>
          <p:nvPr/>
        </p:nvSpPr>
        <p:spPr>
          <a:xfrm>
            <a:off x="482600" y="6351502"/>
            <a:ext cx="11709400" cy="553998"/>
          </a:xfrm>
          <a:prstGeom prst="rect">
            <a:avLst/>
          </a:prstGeom>
          <a:noFill/>
        </p:spPr>
        <p:txBody>
          <a:bodyPr wrap="square" rtlCol="0">
            <a:spAutoFit/>
          </a:bodyPr>
          <a:lstStyle/>
          <a:p>
            <a:r>
              <a:rPr lang="en-US" sz="1000" dirty="0"/>
              <a:t>Yeh TC et al. Prediction of treatment outcome in neovascular age-related macular degeneration using a novel convolutional neural network. Sci Rep. 2022</a:t>
            </a:r>
          </a:p>
          <a:p>
            <a:r>
              <a:rPr lang="en-US" sz="1000" dirty="0"/>
              <a:t>Yim J., et al. Predicting conversion to wet age-related macular degeneration using deep learning. Nat. Med. 2020</a:t>
            </a:r>
          </a:p>
          <a:p>
            <a:r>
              <a:rPr lang="en-US" sz="1000" dirty="0"/>
              <a:t>Peng Y., </a:t>
            </a:r>
            <a:r>
              <a:rPr lang="en-US" sz="1000" dirty="0" err="1"/>
              <a:t>DeepSeeNet</a:t>
            </a:r>
            <a:r>
              <a:rPr lang="en-US" sz="1000" dirty="0"/>
              <a:t>: a deep learning model for automated classification of patient-based age-related macular degeneration severity from color fundus photographs. Ophthalmology. 2019</a:t>
            </a:r>
          </a:p>
        </p:txBody>
      </p:sp>
      <p:sp>
        <p:nvSpPr>
          <p:cNvPr id="9" name="Title 1">
            <a:extLst>
              <a:ext uri="{FF2B5EF4-FFF2-40B4-BE49-F238E27FC236}">
                <a16:creationId xmlns:a16="http://schemas.microsoft.com/office/drawing/2014/main" id="{ECD86A00-DC0D-DF0E-026D-D8434EC23F76}"/>
              </a:ext>
            </a:extLst>
          </p:cNvPr>
          <p:cNvSpPr txBox="1">
            <a:spLocks/>
          </p:cNvSpPr>
          <p:nvPr/>
        </p:nvSpPr>
        <p:spPr>
          <a:xfrm>
            <a:off x="391885" y="-720951"/>
            <a:ext cx="11602308" cy="201037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3000" dirty="0"/>
              <a:t>AI in Ophthalmology: Image-based Applications in Retinal Disease</a:t>
            </a:r>
          </a:p>
        </p:txBody>
      </p:sp>
      <p:pic>
        <p:nvPicPr>
          <p:cNvPr id="2" name="Picture 2" descr="figure 4">
            <a:extLst>
              <a:ext uri="{FF2B5EF4-FFF2-40B4-BE49-F238E27FC236}">
                <a16:creationId xmlns:a16="http://schemas.microsoft.com/office/drawing/2014/main" id="{3E917338-0B28-3444-FBEA-276705B07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1980" y="1670141"/>
            <a:ext cx="7182288" cy="446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198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520"/>
    </mc:Choice>
    <mc:Fallback xmlns="">
      <p:transition spd="slow" advTm="1852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391885" y="611580"/>
            <a:ext cx="11602308" cy="997897"/>
          </a:xfrm>
        </p:spPr>
        <p:txBody>
          <a:bodyPr/>
          <a:lstStyle/>
          <a:p>
            <a:r>
              <a:rPr lang="en-US" sz="4000" dirty="0"/>
              <a:t>AI in Ophthalmology: Image-based Applications in Retinal Disease </a:t>
            </a:r>
          </a:p>
        </p:txBody>
      </p:sp>
      <p:sp>
        <p:nvSpPr>
          <p:cNvPr id="3" name="Content Placeholder 2">
            <a:extLst>
              <a:ext uri="{FF2B5EF4-FFF2-40B4-BE49-F238E27FC236}">
                <a16:creationId xmlns:a16="http://schemas.microsoft.com/office/drawing/2014/main" id="{D4E9EC08-24CE-D0A3-3152-FD1DAE881EB9}"/>
              </a:ext>
            </a:extLst>
          </p:cNvPr>
          <p:cNvSpPr>
            <a:spLocks noGrp="1"/>
          </p:cNvSpPr>
          <p:nvPr>
            <p:ph idx="1"/>
          </p:nvPr>
        </p:nvSpPr>
        <p:spPr>
          <a:xfrm>
            <a:off x="589643" y="2906940"/>
            <a:ext cx="11012714" cy="3700745"/>
          </a:xfrm>
        </p:spPr>
        <p:txBody>
          <a:bodyPr>
            <a:normAutofit/>
          </a:bodyPr>
          <a:lstStyle/>
          <a:p>
            <a:pPr marL="342900" indent="-342900">
              <a:buFont typeface="Arial" panose="020B0604020202020204" pitchFamily="34" charset="0"/>
              <a:buChar char="•"/>
            </a:pPr>
            <a:r>
              <a:rPr lang="en-US" dirty="0"/>
              <a:t>AI measurement of retinal vessel caliber as an indicator of risk of cognitive decline</a:t>
            </a:r>
          </a:p>
          <a:p>
            <a:pPr marL="1028700" lvl="1" indent="-342900"/>
            <a:r>
              <a:rPr lang="en-US" dirty="0"/>
              <a:t>Narrow retinal arterial caliber and wider retinal venular caliber assoc. with increased risk of cognitive impairment</a:t>
            </a:r>
          </a:p>
          <a:p>
            <a:pPr marL="342900" indent="-342900">
              <a:buFont typeface="Arial" panose="020B0604020202020204" pitchFamily="34" charset="0"/>
              <a:buChar char="•"/>
            </a:pPr>
            <a:r>
              <a:rPr lang="en-US" dirty="0"/>
              <a:t>Detecting Alzheimer’s dementia from retinal photographs:</a:t>
            </a:r>
          </a:p>
          <a:p>
            <a:pPr marL="1028700" lvl="1" indent="-342900"/>
            <a:r>
              <a:rPr lang="en-US" dirty="0"/>
              <a:t>Accurate performance for differentiating AD+ and AD- patients and for differentiating individuals who were amyloid B positive and negative</a:t>
            </a:r>
          </a:p>
          <a:p>
            <a:pPr marL="1028700" lvl="1" indent="-342900"/>
            <a:endParaRPr lang="en-US" sz="1800" dirty="0"/>
          </a:p>
        </p:txBody>
      </p:sp>
      <p:sp>
        <p:nvSpPr>
          <p:cNvPr id="5" name="TextBox 4">
            <a:extLst>
              <a:ext uri="{FF2B5EF4-FFF2-40B4-BE49-F238E27FC236}">
                <a16:creationId xmlns:a16="http://schemas.microsoft.com/office/drawing/2014/main" id="{C6AD7669-484F-D60F-1CA3-72B9A7360CAA}"/>
              </a:ext>
            </a:extLst>
          </p:cNvPr>
          <p:cNvSpPr txBox="1"/>
          <p:nvPr/>
        </p:nvSpPr>
        <p:spPr>
          <a:xfrm>
            <a:off x="391885" y="1965821"/>
            <a:ext cx="9547762" cy="584775"/>
          </a:xfrm>
          <a:prstGeom prst="rect">
            <a:avLst/>
          </a:prstGeom>
          <a:noFill/>
        </p:spPr>
        <p:txBody>
          <a:bodyPr wrap="square" rtlCol="0">
            <a:spAutoFit/>
          </a:bodyPr>
          <a:lstStyle/>
          <a:p>
            <a:r>
              <a:rPr lang="en-US" sz="3200" dirty="0"/>
              <a:t>Neurodegenerative Disease</a:t>
            </a:r>
            <a:endParaRPr lang="en-US" dirty="0"/>
          </a:p>
        </p:txBody>
      </p:sp>
      <p:sp>
        <p:nvSpPr>
          <p:cNvPr id="4" name="TextBox 3">
            <a:extLst>
              <a:ext uri="{FF2B5EF4-FFF2-40B4-BE49-F238E27FC236}">
                <a16:creationId xmlns:a16="http://schemas.microsoft.com/office/drawing/2014/main" id="{85B97FF9-672E-FFCF-6A2C-3156612DE074}"/>
              </a:ext>
            </a:extLst>
          </p:cNvPr>
          <p:cNvSpPr txBox="1"/>
          <p:nvPr/>
        </p:nvSpPr>
        <p:spPr>
          <a:xfrm>
            <a:off x="215900" y="5961354"/>
            <a:ext cx="11976100" cy="646331"/>
          </a:xfrm>
          <a:prstGeom prst="rect">
            <a:avLst/>
          </a:prstGeom>
          <a:noFill/>
        </p:spPr>
        <p:txBody>
          <a:bodyPr wrap="square" rtlCol="0">
            <a:spAutoFit/>
          </a:bodyPr>
          <a:lstStyle/>
          <a:p>
            <a:r>
              <a:rPr lang="en-US" sz="1200" dirty="0"/>
              <a:t>Carol Cheung et al.. A deep learning model for detection of Alzheimer's disease based on retinal photographs: a retrospective, </a:t>
            </a:r>
            <a:r>
              <a:rPr lang="en-US" sz="1200" dirty="0" err="1"/>
              <a:t>multicentre</a:t>
            </a:r>
            <a:r>
              <a:rPr lang="en-US" sz="1200" dirty="0"/>
              <a:t> case-control study Lancet Digit Health. 2022</a:t>
            </a:r>
          </a:p>
          <a:p>
            <a:r>
              <a:rPr lang="en-US" sz="1200" dirty="0"/>
              <a:t>Cheung CY,, et al. Deep-learning retinal vessel </a:t>
            </a:r>
            <a:r>
              <a:rPr lang="en-US" sz="1200" dirty="0" err="1"/>
              <a:t>calibre</a:t>
            </a:r>
            <a:r>
              <a:rPr lang="en-US" sz="1200" dirty="0"/>
              <a:t> measurements and risk of cognitive decline and dementia. Brain </a:t>
            </a:r>
            <a:r>
              <a:rPr lang="en-US" sz="1200" dirty="0" err="1"/>
              <a:t>Commun</a:t>
            </a:r>
            <a:r>
              <a:rPr lang="en-US" sz="1200" dirty="0"/>
              <a:t>. 2022</a:t>
            </a:r>
          </a:p>
        </p:txBody>
      </p:sp>
    </p:spTree>
    <p:extLst>
      <p:ext uri="{BB962C8B-B14F-4D97-AF65-F5344CB8AC3E}">
        <p14:creationId xmlns:p14="http://schemas.microsoft.com/office/powerpoint/2010/main" val="3297756021"/>
      </p:ext>
    </p:extLst>
  </p:cSld>
  <p:clrMapOvr>
    <a:masterClrMapping/>
  </p:clrMapOvr>
  <mc:AlternateContent xmlns:mc="http://schemas.openxmlformats.org/markup-compatibility/2006" xmlns:p14="http://schemas.microsoft.com/office/powerpoint/2010/main">
    <mc:Choice Requires="p14">
      <p:transition spd="slow" p14:dur="2000" advTm="27907"/>
    </mc:Choice>
    <mc:Fallback xmlns="">
      <p:transition spd="slow" advTm="2790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391885" y="-238506"/>
            <a:ext cx="11602308" cy="997897"/>
          </a:xfrm>
        </p:spPr>
        <p:txBody>
          <a:bodyPr/>
          <a:lstStyle/>
          <a:p>
            <a:r>
              <a:rPr lang="en-US" sz="2800" dirty="0"/>
              <a:t>AI in Ophthalmology: Image-based Applications in Retinal Disease </a:t>
            </a:r>
          </a:p>
        </p:txBody>
      </p:sp>
      <p:sp>
        <p:nvSpPr>
          <p:cNvPr id="3" name="Content Placeholder 2">
            <a:extLst>
              <a:ext uri="{FF2B5EF4-FFF2-40B4-BE49-F238E27FC236}">
                <a16:creationId xmlns:a16="http://schemas.microsoft.com/office/drawing/2014/main" id="{D4E9EC08-24CE-D0A3-3152-FD1DAE881EB9}"/>
              </a:ext>
            </a:extLst>
          </p:cNvPr>
          <p:cNvSpPr>
            <a:spLocks noGrp="1"/>
          </p:cNvSpPr>
          <p:nvPr>
            <p:ph idx="1"/>
          </p:nvPr>
        </p:nvSpPr>
        <p:spPr>
          <a:xfrm>
            <a:off x="0" y="1145356"/>
            <a:ext cx="4019550" cy="4815998"/>
          </a:xfrm>
        </p:spPr>
        <p:txBody>
          <a:bodyPr>
            <a:normAutofit lnSpcReduction="10000"/>
          </a:bodyPr>
          <a:lstStyle/>
          <a:p>
            <a:pPr marL="342900" indent="-342900">
              <a:buFont typeface="Arial" panose="020B0604020202020204" pitchFamily="34" charset="0"/>
              <a:buChar char="•"/>
            </a:pPr>
            <a:r>
              <a:rPr lang="en-US" dirty="0"/>
              <a:t>AI system that combines retinal images with demographic data to predict risk of MI (AUC 0.80, sensitivity/specificity 0.74/0.71) </a:t>
            </a:r>
            <a:r>
              <a:rPr lang="en-US" b="1" i="1" dirty="0"/>
              <a:t>(Figure at Right)</a:t>
            </a:r>
          </a:p>
          <a:p>
            <a:pPr marL="342900" indent="-342900">
              <a:buFont typeface="Arial" panose="020B0604020202020204" pitchFamily="34" charset="0"/>
              <a:buChar char="•"/>
            </a:pPr>
            <a:r>
              <a:rPr lang="en-US" dirty="0" err="1"/>
              <a:t>RetiCAC</a:t>
            </a:r>
            <a:r>
              <a:rPr lang="en-US" dirty="0"/>
              <a:t>: deep learning algorithm based on fundus photographs that identified presence of coronary artery calcium deposition (AUC 0.742)</a:t>
            </a:r>
          </a:p>
          <a:p>
            <a:pPr marL="342900" indent="-342900">
              <a:buFont typeface="Arial" panose="020B0604020202020204" pitchFamily="34" charset="0"/>
              <a:buChar char="•"/>
            </a:pPr>
            <a:endParaRPr lang="en-US" dirty="0"/>
          </a:p>
          <a:p>
            <a:pPr marL="1028700" lvl="1" indent="-342900"/>
            <a:endParaRPr lang="en-US" sz="1800" dirty="0"/>
          </a:p>
        </p:txBody>
      </p:sp>
      <p:sp>
        <p:nvSpPr>
          <p:cNvPr id="5" name="TextBox 4">
            <a:extLst>
              <a:ext uri="{FF2B5EF4-FFF2-40B4-BE49-F238E27FC236}">
                <a16:creationId xmlns:a16="http://schemas.microsoft.com/office/drawing/2014/main" id="{C6AD7669-484F-D60F-1CA3-72B9A7360CAA}"/>
              </a:ext>
            </a:extLst>
          </p:cNvPr>
          <p:cNvSpPr txBox="1"/>
          <p:nvPr/>
        </p:nvSpPr>
        <p:spPr>
          <a:xfrm>
            <a:off x="391885" y="497781"/>
            <a:ext cx="9547762" cy="523220"/>
          </a:xfrm>
          <a:prstGeom prst="rect">
            <a:avLst/>
          </a:prstGeom>
          <a:noFill/>
        </p:spPr>
        <p:txBody>
          <a:bodyPr wrap="square" rtlCol="0">
            <a:spAutoFit/>
          </a:bodyPr>
          <a:lstStyle/>
          <a:p>
            <a:r>
              <a:rPr lang="en-US" sz="2800" dirty="0"/>
              <a:t>Cardiovascular Disease</a:t>
            </a:r>
          </a:p>
        </p:txBody>
      </p:sp>
      <p:sp>
        <p:nvSpPr>
          <p:cNvPr id="4" name="TextBox 3">
            <a:extLst>
              <a:ext uri="{FF2B5EF4-FFF2-40B4-BE49-F238E27FC236}">
                <a16:creationId xmlns:a16="http://schemas.microsoft.com/office/drawing/2014/main" id="{85B97FF9-672E-FFCF-6A2C-3156612DE074}"/>
              </a:ext>
            </a:extLst>
          </p:cNvPr>
          <p:cNvSpPr txBox="1"/>
          <p:nvPr/>
        </p:nvSpPr>
        <p:spPr>
          <a:xfrm>
            <a:off x="215900" y="6154519"/>
            <a:ext cx="11976100" cy="646331"/>
          </a:xfrm>
          <a:prstGeom prst="rect">
            <a:avLst/>
          </a:prstGeom>
          <a:noFill/>
        </p:spPr>
        <p:txBody>
          <a:bodyPr wrap="square" rtlCol="0">
            <a:spAutoFit/>
          </a:bodyPr>
          <a:lstStyle/>
          <a:p>
            <a:r>
              <a:rPr lang="en-US" sz="1200" dirty="0"/>
              <a:t>Rim TH, Lee CJ, </a:t>
            </a:r>
            <a:r>
              <a:rPr lang="en-US" sz="1200" dirty="0" err="1"/>
              <a:t>Tham</a:t>
            </a:r>
            <a:r>
              <a:rPr lang="en-US" sz="1200" dirty="0"/>
              <a:t> YC, Cheung N, Yu M, Lee G, et al. Deep-learning- based cardiovascular risk stratification using coronary artery calcium scores predicted from retinal photographs. Lancet Digit Health. 2021</a:t>
            </a:r>
          </a:p>
          <a:p>
            <a:r>
              <a:rPr lang="en-US" sz="1200" dirty="0"/>
              <a:t>Diaz-Pinto, A., Ravikumar, N., Attar, R. </a:t>
            </a:r>
            <a:r>
              <a:rPr lang="en-US" sz="1200" i="1" dirty="0"/>
              <a:t>et al.</a:t>
            </a:r>
            <a:r>
              <a:rPr lang="en-US" sz="1200" dirty="0"/>
              <a:t> Predicting myocardial infarction through retinal scans and minimal personal information. </a:t>
            </a:r>
            <a:r>
              <a:rPr lang="en-US" sz="1200" i="1" dirty="0"/>
              <a:t>Nat Mach </a:t>
            </a:r>
            <a:r>
              <a:rPr lang="en-US" sz="1200" i="1" dirty="0" err="1"/>
              <a:t>Intell</a:t>
            </a:r>
            <a:r>
              <a:rPr lang="en-US" sz="1200" dirty="0"/>
              <a:t> </a:t>
            </a:r>
            <a:r>
              <a:rPr lang="en-US" sz="1200" b="1" dirty="0"/>
              <a:t>4</a:t>
            </a:r>
            <a:r>
              <a:rPr lang="en-US" sz="1200" dirty="0"/>
              <a:t>, 55–61 (2022)</a:t>
            </a:r>
          </a:p>
        </p:txBody>
      </p:sp>
      <p:pic>
        <p:nvPicPr>
          <p:cNvPr id="7170" name="Picture 2" descr="Fig. 2">
            <a:extLst>
              <a:ext uri="{FF2B5EF4-FFF2-40B4-BE49-F238E27FC236}">
                <a16:creationId xmlns:a16="http://schemas.microsoft.com/office/drawing/2014/main" id="{6892152B-D4CC-A792-CCD1-C4ABA2CAB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688" y="1076911"/>
            <a:ext cx="7811505" cy="4815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64350"/>
      </p:ext>
    </p:extLst>
  </p:cSld>
  <p:clrMapOvr>
    <a:masterClrMapping/>
  </p:clrMapOvr>
  <mc:AlternateContent xmlns:mc="http://schemas.openxmlformats.org/markup-compatibility/2006" xmlns:p14="http://schemas.microsoft.com/office/powerpoint/2010/main">
    <mc:Choice Requires="p14">
      <p:transition spd="slow" p14:dur="2000" advTm="22990"/>
    </mc:Choice>
    <mc:Fallback xmlns="">
      <p:transition spd="slow" advTm="2299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927C0-B212-4718-B044-792DB572838B}"/>
              </a:ext>
            </a:extLst>
          </p:cNvPr>
          <p:cNvPicPr>
            <a:picLocks noChangeAspect="1"/>
          </p:cNvPicPr>
          <p:nvPr/>
        </p:nvPicPr>
        <p:blipFill>
          <a:blip r:embed="rId4">
            <a:alphaModFix amt="20000"/>
          </a:blip>
          <a:stretch>
            <a:fillRect/>
          </a:stretch>
        </p:blipFill>
        <p:spPr>
          <a:xfrm>
            <a:off x="1358997" y="597165"/>
            <a:ext cx="9474005" cy="5590517"/>
          </a:xfrm>
          <a:prstGeom prst="rect">
            <a:avLst/>
          </a:prstGeom>
        </p:spPr>
      </p:pic>
      <p:grpSp>
        <p:nvGrpSpPr>
          <p:cNvPr id="10" name="Group 9">
            <a:extLst>
              <a:ext uri="{FF2B5EF4-FFF2-40B4-BE49-F238E27FC236}">
                <a16:creationId xmlns:a16="http://schemas.microsoft.com/office/drawing/2014/main" id="{3BCCCE43-073D-4EFA-ABF2-F5D520B6E9D2}"/>
              </a:ext>
            </a:extLst>
          </p:cNvPr>
          <p:cNvGrpSpPr/>
          <p:nvPr/>
        </p:nvGrpSpPr>
        <p:grpSpPr>
          <a:xfrm>
            <a:off x="1366792" y="674698"/>
            <a:ext cx="9478513" cy="5508605"/>
            <a:chOff x="1356744" y="674698"/>
            <a:chExt cx="9478513" cy="5508605"/>
          </a:xfrm>
        </p:grpSpPr>
        <p:graphicFrame>
          <p:nvGraphicFramePr>
            <p:cNvPr id="5" name="Diagram 4">
              <a:extLst>
                <a:ext uri="{FF2B5EF4-FFF2-40B4-BE49-F238E27FC236}">
                  <a16:creationId xmlns:a16="http://schemas.microsoft.com/office/drawing/2014/main" id="{25DA6A87-DE80-4391-94F5-6BD698F260AE}"/>
                </a:ext>
              </a:extLst>
            </p:cNvPr>
            <p:cNvGraphicFramePr/>
            <p:nvPr/>
          </p:nvGraphicFramePr>
          <p:xfrm>
            <a:off x="1356744" y="674698"/>
            <a:ext cx="9478513" cy="55086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8157E8D8-D6FF-4E0F-9130-93BAA32C0838}"/>
                </a:ext>
              </a:extLst>
            </p:cNvPr>
            <p:cNvSpPr txBox="1"/>
            <p:nvPr/>
          </p:nvSpPr>
          <p:spPr>
            <a:xfrm>
              <a:off x="6165462" y="3847707"/>
              <a:ext cx="2196445" cy="492443"/>
            </a:xfrm>
            <a:prstGeom prst="rect">
              <a:avLst/>
            </a:prstGeom>
            <a:noFill/>
          </p:spPr>
          <p:txBody>
            <a:bodyPr wrap="square" rtlCol="0">
              <a:spAutoFit/>
            </a:bodyPr>
            <a:lstStyle/>
            <a:p>
              <a:r>
                <a:rPr lang="en-US" sz="2600" b="1" dirty="0"/>
                <a:t>Generation</a:t>
              </a:r>
            </a:p>
          </p:txBody>
        </p:sp>
      </p:grpSp>
    </p:spTree>
    <p:extLst>
      <p:ext uri="{BB962C8B-B14F-4D97-AF65-F5344CB8AC3E}">
        <p14:creationId xmlns:p14="http://schemas.microsoft.com/office/powerpoint/2010/main" val="4234458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552416" y="0"/>
            <a:ext cx="10634472" cy="2157984"/>
          </a:xfrm>
        </p:spPr>
        <p:txBody>
          <a:bodyPr/>
          <a:lstStyle/>
          <a:p>
            <a:pPr algn="ctr"/>
            <a:r>
              <a:rPr lang="en-US" sz="5800" dirty="0"/>
              <a:t>A Brief Introduction to AI</a:t>
            </a:r>
          </a:p>
        </p:txBody>
      </p:sp>
      <p:sp>
        <p:nvSpPr>
          <p:cNvPr id="3" name="Content Placeholder 2">
            <a:extLst>
              <a:ext uri="{FF2B5EF4-FFF2-40B4-BE49-F238E27FC236}">
                <a16:creationId xmlns:a16="http://schemas.microsoft.com/office/drawing/2014/main" id="{D548537E-00BB-59D5-28B2-E3B9772EF0A9}"/>
              </a:ext>
            </a:extLst>
          </p:cNvPr>
          <p:cNvSpPr>
            <a:spLocks noGrp="1"/>
          </p:cNvSpPr>
          <p:nvPr>
            <p:ph idx="1"/>
          </p:nvPr>
        </p:nvSpPr>
        <p:spPr>
          <a:xfrm>
            <a:off x="679897" y="1796649"/>
            <a:ext cx="10506991" cy="4344657"/>
          </a:xfrm>
          <a:solidFill>
            <a:srgbClr val="E0D7CD"/>
          </a:solidFill>
          <a:ln w="15875">
            <a:solidFill>
              <a:schemeClr val="tx1"/>
            </a:solidFill>
          </a:ln>
        </p:spPr>
        <p:txBody>
          <a:bodyPr/>
          <a:lstStyle/>
          <a:p>
            <a:r>
              <a:rPr lang="en-US" b="1" i="1" dirty="0"/>
              <a:t>Artificial Intelligence: </a:t>
            </a:r>
            <a:r>
              <a:rPr lang="en-US" dirty="0"/>
              <a:t>the ability of computer systems to perform tasks that normally require human intelligence by leveraging algorithms, data, and computational power</a:t>
            </a:r>
          </a:p>
          <a:p>
            <a:endParaRPr lang="en-US" dirty="0"/>
          </a:p>
          <a:p>
            <a:endParaRPr lang="en-US" dirty="0"/>
          </a:p>
          <a:p>
            <a:endParaRPr lang="en-US" dirty="0"/>
          </a:p>
        </p:txBody>
      </p:sp>
      <p:sp>
        <p:nvSpPr>
          <p:cNvPr id="5" name="Content Placeholder 2">
            <a:extLst>
              <a:ext uri="{FF2B5EF4-FFF2-40B4-BE49-F238E27FC236}">
                <a16:creationId xmlns:a16="http://schemas.microsoft.com/office/drawing/2014/main" id="{A2BD6CC0-D4AE-6380-909F-5EC949779840}"/>
              </a:ext>
            </a:extLst>
          </p:cNvPr>
          <p:cNvSpPr txBox="1">
            <a:spLocks/>
          </p:cNvSpPr>
          <p:nvPr/>
        </p:nvSpPr>
        <p:spPr>
          <a:xfrm>
            <a:off x="1399706" y="3338161"/>
            <a:ext cx="8954845" cy="2605438"/>
          </a:xfrm>
          <a:prstGeom prst="rect">
            <a:avLst/>
          </a:prstGeom>
          <a:solidFill>
            <a:srgbClr val="FFCDB7"/>
          </a:solidFill>
          <a:ln w="15875">
            <a:solidFill>
              <a:schemeClr val="tx1"/>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t>Machine Learning: </a:t>
            </a:r>
            <a:r>
              <a:rPr lang="en-US" dirty="0"/>
              <a:t>developing systems/algorithms that are trained on large datasets to make decisions and acquire novel skills</a:t>
            </a:r>
          </a:p>
          <a:p>
            <a:endParaRPr lang="en-US" dirty="0"/>
          </a:p>
        </p:txBody>
      </p:sp>
      <p:sp>
        <p:nvSpPr>
          <p:cNvPr id="6" name="Content Placeholder 2">
            <a:extLst>
              <a:ext uri="{FF2B5EF4-FFF2-40B4-BE49-F238E27FC236}">
                <a16:creationId xmlns:a16="http://schemas.microsoft.com/office/drawing/2014/main" id="{2C703307-C2B4-EAD1-9963-83988B4FE718}"/>
              </a:ext>
            </a:extLst>
          </p:cNvPr>
          <p:cNvSpPr txBox="1">
            <a:spLocks/>
          </p:cNvSpPr>
          <p:nvPr/>
        </p:nvSpPr>
        <p:spPr>
          <a:xfrm>
            <a:off x="2092410" y="4522573"/>
            <a:ext cx="7512703" cy="1149178"/>
          </a:xfrm>
          <a:prstGeom prst="rect">
            <a:avLst/>
          </a:prstGeom>
          <a:solidFill>
            <a:srgbClr val="D48769"/>
          </a:solidFill>
          <a:ln w="15875">
            <a:solidFill>
              <a:schemeClr val="tx1"/>
            </a:solidFill>
          </a:ln>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t>Deep Learning: </a:t>
            </a:r>
            <a:r>
              <a:rPr lang="en-US" dirty="0"/>
              <a:t>machine learning that employs multi-layered neural networks that mimic those of the human brain </a:t>
            </a:r>
            <a:r>
              <a:rPr lang="en-US" b="1" i="1" dirty="0"/>
              <a:t> </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86223314"/>
      </p:ext>
    </p:extLst>
  </p:cSld>
  <p:clrMapOvr>
    <a:masterClrMapping/>
  </p:clrMapOvr>
  <mc:AlternateContent xmlns:mc="http://schemas.openxmlformats.org/markup-compatibility/2006" xmlns:p14="http://schemas.microsoft.com/office/powerpoint/2010/main">
    <mc:Choice Requires="p14">
      <p:transition spd="slow" p14:dur="2000" advTm="46831"/>
    </mc:Choice>
    <mc:Fallback xmlns="">
      <p:transition spd="slow" advTm="4683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pic>
        <p:nvPicPr>
          <p:cNvPr id="5" name="Picture 4" descr="A close-up of a white circle&#10;&#10;Description automatically generated">
            <a:extLst>
              <a:ext uri="{FF2B5EF4-FFF2-40B4-BE49-F238E27FC236}">
                <a16:creationId xmlns:a16="http://schemas.microsoft.com/office/drawing/2014/main" id="{0FABEB0B-7C70-32DC-4B0A-53DD56598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7787" y="2621782"/>
            <a:ext cx="3679488" cy="3679488"/>
          </a:xfrm>
          <a:prstGeom prst="rect">
            <a:avLst/>
          </a:prstGeom>
        </p:spPr>
      </p:pic>
      <p:pic>
        <p:nvPicPr>
          <p:cNvPr id="7" name="Picture 6" descr="A close-up of a white circle&#10;&#10;Description automatically generated">
            <a:extLst>
              <a:ext uri="{FF2B5EF4-FFF2-40B4-BE49-F238E27FC236}">
                <a16:creationId xmlns:a16="http://schemas.microsoft.com/office/drawing/2014/main" id="{F0F27D8B-84DE-D481-9A3D-7D7A16123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696" y="2621782"/>
            <a:ext cx="3679488" cy="3679488"/>
          </a:xfrm>
          <a:prstGeom prst="rect">
            <a:avLst/>
          </a:prstGeom>
        </p:spPr>
      </p:pic>
      <p:pic>
        <p:nvPicPr>
          <p:cNvPr id="9" name="Picture 8" descr="A close-up of a white object&#10;&#10;Description automatically generated">
            <a:extLst>
              <a:ext uri="{FF2B5EF4-FFF2-40B4-BE49-F238E27FC236}">
                <a16:creationId xmlns:a16="http://schemas.microsoft.com/office/drawing/2014/main" id="{1211F15B-28C2-7691-F3BD-81C0C9F8D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84" y="2621782"/>
            <a:ext cx="3679488" cy="3679488"/>
          </a:xfrm>
          <a:prstGeom prst="rect">
            <a:avLst/>
          </a:prstGeom>
        </p:spPr>
      </p:pic>
      <p:sp>
        <p:nvSpPr>
          <p:cNvPr id="2" name="TextBox 1">
            <a:extLst>
              <a:ext uri="{FF2B5EF4-FFF2-40B4-BE49-F238E27FC236}">
                <a16:creationId xmlns:a16="http://schemas.microsoft.com/office/drawing/2014/main" id="{4AC1B0B4-5349-479D-84CD-0571EB801B44}"/>
              </a:ext>
            </a:extLst>
          </p:cNvPr>
          <p:cNvSpPr txBox="1"/>
          <p:nvPr/>
        </p:nvSpPr>
        <p:spPr>
          <a:xfrm>
            <a:off x="391885" y="603703"/>
            <a:ext cx="11408230" cy="1354217"/>
          </a:xfrm>
          <a:prstGeom prst="rect">
            <a:avLst/>
          </a:prstGeom>
          <a:noFill/>
        </p:spPr>
        <p:txBody>
          <a:bodyPr wrap="square" rtlCol="0">
            <a:spAutoFit/>
          </a:bodyPr>
          <a:lstStyle/>
          <a:p>
            <a:r>
              <a:rPr lang="en-US" sz="3200" i="1" dirty="0">
                <a:latin typeface="+mj-lt"/>
              </a:rPr>
              <a:t>Progression of advanced Age-Related Macular Degeneration (AMD)</a:t>
            </a:r>
          </a:p>
          <a:p>
            <a:endParaRPr lang="en-US" dirty="0"/>
          </a:p>
        </p:txBody>
      </p:sp>
      <p:sp>
        <p:nvSpPr>
          <p:cNvPr id="3" name="Title 1">
            <a:extLst>
              <a:ext uri="{FF2B5EF4-FFF2-40B4-BE49-F238E27FC236}">
                <a16:creationId xmlns:a16="http://schemas.microsoft.com/office/drawing/2014/main" id="{EDFC96B0-3582-B5A1-C34A-164086038BE3}"/>
              </a:ext>
            </a:extLst>
          </p:cNvPr>
          <p:cNvSpPr txBox="1">
            <a:spLocks/>
          </p:cNvSpPr>
          <p:nvPr/>
        </p:nvSpPr>
        <p:spPr>
          <a:xfrm>
            <a:off x="391885" y="-710903"/>
            <a:ext cx="11602308" cy="201037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3000" dirty="0"/>
              <a:t>AI in Ophthalmology: Image-based Applications in Retinal Disease</a:t>
            </a:r>
          </a:p>
        </p:txBody>
      </p:sp>
      <p:sp>
        <p:nvSpPr>
          <p:cNvPr id="4" name="TextBox 3">
            <a:extLst>
              <a:ext uri="{FF2B5EF4-FFF2-40B4-BE49-F238E27FC236}">
                <a16:creationId xmlns:a16="http://schemas.microsoft.com/office/drawing/2014/main" id="{7F1F9443-6F60-DA6C-36EF-9FF753A8A788}"/>
              </a:ext>
            </a:extLst>
          </p:cNvPr>
          <p:cNvSpPr txBox="1"/>
          <p:nvPr/>
        </p:nvSpPr>
        <p:spPr>
          <a:xfrm>
            <a:off x="1266092" y="1838845"/>
            <a:ext cx="1761251" cy="584775"/>
          </a:xfrm>
          <a:prstGeom prst="rect">
            <a:avLst/>
          </a:prstGeom>
          <a:noFill/>
        </p:spPr>
        <p:txBody>
          <a:bodyPr wrap="none" rtlCol="0">
            <a:spAutoFit/>
          </a:bodyPr>
          <a:lstStyle/>
          <a:p>
            <a:r>
              <a:rPr lang="en-US" sz="3200" b="1" dirty="0"/>
              <a:t>Baseline</a:t>
            </a:r>
          </a:p>
        </p:txBody>
      </p:sp>
      <p:sp>
        <p:nvSpPr>
          <p:cNvPr id="6" name="TextBox 5">
            <a:extLst>
              <a:ext uri="{FF2B5EF4-FFF2-40B4-BE49-F238E27FC236}">
                <a16:creationId xmlns:a16="http://schemas.microsoft.com/office/drawing/2014/main" id="{53DE2558-6BCD-5E7F-EF0E-A7551A064ACD}"/>
              </a:ext>
            </a:extLst>
          </p:cNvPr>
          <p:cNvSpPr txBox="1"/>
          <p:nvPr/>
        </p:nvSpPr>
        <p:spPr>
          <a:xfrm>
            <a:off x="4534365" y="1360461"/>
            <a:ext cx="3356150" cy="1200329"/>
          </a:xfrm>
          <a:prstGeom prst="rect">
            <a:avLst/>
          </a:prstGeom>
          <a:noFill/>
        </p:spPr>
        <p:txBody>
          <a:bodyPr wrap="square" rtlCol="0">
            <a:spAutoFit/>
          </a:bodyPr>
          <a:lstStyle/>
          <a:p>
            <a:r>
              <a:rPr lang="en-US" sz="2400" b="1" dirty="0"/>
              <a:t>AI-generated predicted image at 2 years</a:t>
            </a:r>
          </a:p>
        </p:txBody>
      </p:sp>
      <p:sp>
        <p:nvSpPr>
          <p:cNvPr id="8" name="TextBox 7">
            <a:extLst>
              <a:ext uri="{FF2B5EF4-FFF2-40B4-BE49-F238E27FC236}">
                <a16:creationId xmlns:a16="http://schemas.microsoft.com/office/drawing/2014/main" id="{292931F8-EFA3-CF25-E8E5-2FC0F49C188A}"/>
              </a:ext>
            </a:extLst>
          </p:cNvPr>
          <p:cNvSpPr txBox="1"/>
          <p:nvPr/>
        </p:nvSpPr>
        <p:spPr>
          <a:xfrm>
            <a:off x="8187787" y="1542421"/>
            <a:ext cx="3356150" cy="830997"/>
          </a:xfrm>
          <a:prstGeom prst="rect">
            <a:avLst/>
          </a:prstGeom>
          <a:noFill/>
        </p:spPr>
        <p:txBody>
          <a:bodyPr wrap="square" rtlCol="0">
            <a:spAutoFit/>
          </a:bodyPr>
          <a:lstStyle/>
          <a:p>
            <a:r>
              <a:rPr lang="en-US" sz="2400" b="1" dirty="0"/>
              <a:t>Original image at 2 years</a:t>
            </a:r>
          </a:p>
        </p:txBody>
      </p:sp>
    </p:spTree>
    <p:extLst>
      <p:ext uri="{BB962C8B-B14F-4D97-AF65-F5344CB8AC3E}">
        <p14:creationId xmlns:p14="http://schemas.microsoft.com/office/powerpoint/2010/main" val="5647067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134C84F3-A5FC-BBD0-A5D4-61E7BEEB4519}"/>
              </a:ext>
            </a:extLst>
          </p:cNvPr>
          <p:cNvPicPr>
            <a:picLocks noChangeAspect="1"/>
          </p:cNvPicPr>
          <p:nvPr/>
        </p:nvPicPr>
        <p:blipFill>
          <a:blip r:embed="rId3"/>
          <a:stretch>
            <a:fillRect/>
          </a:stretch>
        </p:blipFill>
        <p:spPr>
          <a:xfrm>
            <a:off x="2665735" y="1341706"/>
            <a:ext cx="6442639" cy="5238012"/>
          </a:xfrm>
          <a:prstGeom prst="rect">
            <a:avLst/>
          </a:prstGeom>
        </p:spPr>
      </p:pic>
      <p:sp>
        <p:nvSpPr>
          <p:cNvPr id="42" name="Google Shape;1644;p61">
            <a:extLst>
              <a:ext uri="{FF2B5EF4-FFF2-40B4-BE49-F238E27FC236}">
                <a16:creationId xmlns:a16="http://schemas.microsoft.com/office/drawing/2014/main" id="{F1C6B9D5-ED10-4B77-D3AC-25123ED7B152}"/>
              </a:ext>
            </a:extLst>
          </p:cNvPr>
          <p:cNvSpPr txBox="1"/>
          <p:nvPr/>
        </p:nvSpPr>
        <p:spPr>
          <a:xfrm>
            <a:off x="67712" y="339931"/>
            <a:ext cx="12147838" cy="884321"/>
          </a:xfrm>
          <a:prstGeom prst="rect">
            <a:avLst/>
          </a:prstGeom>
          <a:noFill/>
          <a:ln>
            <a:noFill/>
          </a:ln>
        </p:spPr>
        <p:txBody>
          <a:bodyPr spcFirstLastPara="1" wrap="square" lIns="121900" tIns="121900" rIns="121900" bIns="121900" anchor="t" anchorCtr="0">
            <a:noAutofit/>
          </a:bodyPr>
          <a:lstStyle/>
          <a:p>
            <a:r>
              <a:rPr lang="en" sz="3000" dirty="0">
                <a:latin typeface="Bookman Old Style"/>
                <a:cs typeface="Times New Roman"/>
                <a:sym typeface="Times New Roman"/>
              </a:rPr>
              <a:t>Image Synthesis: Color fundus to Fundus Autofloroscene</a:t>
            </a:r>
          </a:p>
          <a:p>
            <a:r>
              <a:rPr lang="en" sz="2800" i="1" dirty="0">
                <a:latin typeface="Bookman Old Style"/>
                <a:cs typeface="Times New Roman"/>
                <a:sym typeface="Times New Roman"/>
              </a:rPr>
              <a:t>Current application: Multimodal Image Registration</a:t>
            </a:r>
            <a:endParaRPr lang="en" sz="2600" i="1" dirty="0">
              <a:latin typeface="Bookman Old Style"/>
              <a:cs typeface="Times New Roman"/>
              <a:sym typeface="Times New Roman"/>
            </a:endParaRPr>
          </a:p>
          <a:p>
            <a:endParaRPr lang="en" sz="3000" dirty="0">
              <a:latin typeface="Bookman Old Style" panose="02050604050505020204" pitchFamily="18" charset="0"/>
              <a:cs typeface="Times New Roman"/>
            </a:endParaRPr>
          </a:p>
        </p:txBody>
      </p:sp>
      <p:sp>
        <p:nvSpPr>
          <p:cNvPr id="4" name="TextBox 3">
            <a:extLst>
              <a:ext uri="{FF2B5EF4-FFF2-40B4-BE49-F238E27FC236}">
                <a16:creationId xmlns:a16="http://schemas.microsoft.com/office/drawing/2014/main" id="{41BE35BB-7548-3DF2-FE2E-DEBD6A674CA8}"/>
              </a:ext>
            </a:extLst>
          </p:cNvPr>
          <p:cNvSpPr txBox="1"/>
          <p:nvPr/>
        </p:nvSpPr>
        <p:spPr>
          <a:xfrm>
            <a:off x="44162" y="6466674"/>
            <a:ext cx="12147838" cy="461665"/>
          </a:xfrm>
          <a:prstGeom prst="rect">
            <a:avLst/>
          </a:prstGeom>
          <a:noFill/>
        </p:spPr>
        <p:txBody>
          <a:bodyPr wrap="square">
            <a:spAutoFit/>
          </a:bodyPr>
          <a:lstStyle/>
          <a:p>
            <a:r>
              <a:rPr lang="en-US" sz="1200" dirty="0" err="1">
                <a:effectLst/>
                <a:latin typeface="Calibri" panose="020F0502020204030204" pitchFamily="34" charset="0"/>
                <a:ea typeface="Arial" panose="020B0604020202020204" pitchFamily="34" charset="0"/>
              </a:rPr>
              <a:t>Bollepalli</a:t>
            </a:r>
            <a:r>
              <a:rPr lang="en-US" sz="1200" dirty="0">
                <a:effectLst/>
                <a:latin typeface="Calibri" panose="020F0502020204030204" pitchFamily="34" charset="0"/>
                <a:ea typeface="Arial" panose="020B0604020202020204" pitchFamily="34" charset="0"/>
              </a:rPr>
              <a:t>, Sandeep Chandra; </a:t>
            </a:r>
            <a:r>
              <a:rPr lang="en-US" sz="1200" dirty="0" err="1">
                <a:effectLst/>
                <a:latin typeface="Calibri" panose="020F0502020204030204" pitchFamily="34" charset="0"/>
                <a:ea typeface="Arial" panose="020B0604020202020204" pitchFamily="34" charset="0"/>
              </a:rPr>
              <a:t>Gadari</a:t>
            </a:r>
            <a:r>
              <a:rPr lang="en-US" sz="1200" dirty="0">
                <a:effectLst/>
                <a:latin typeface="Calibri" panose="020F0502020204030204" pitchFamily="34" charset="0"/>
                <a:ea typeface="Arial" panose="020B0604020202020204" pitchFamily="34" charset="0"/>
              </a:rPr>
              <a:t>, Adarsh; </a:t>
            </a:r>
            <a:r>
              <a:rPr lang="en-US" sz="1200" dirty="0" err="1">
                <a:effectLst/>
                <a:latin typeface="Calibri" panose="020F0502020204030204" pitchFamily="34" charset="0"/>
                <a:ea typeface="Arial" panose="020B0604020202020204" pitchFamily="34" charset="0"/>
              </a:rPr>
              <a:t>Arasikere</a:t>
            </a:r>
            <a:r>
              <a:rPr lang="en-US" sz="1200" dirty="0">
                <a:effectLst/>
                <a:latin typeface="Calibri" panose="020F0502020204030204" pitchFamily="34" charset="0"/>
                <a:ea typeface="Arial" panose="020B0604020202020204" pitchFamily="34" charset="0"/>
              </a:rPr>
              <a:t>, Raveena; </a:t>
            </a:r>
            <a:r>
              <a:rPr lang="en-US" sz="1200" dirty="0" err="1">
                <a:effectLst/>
                <a:latin typeface="Calibri" panose="020F0502020204030204" pitchFamily="34" charset="0"/>
                <a:ea typeface="Arial" panose="020B0604020202020204" pitchFamily="34" charset="0"/>
              </a:rPr>
              <a:t>Darandale</a:t>
            </a:r>
            <a:r>
              <a:rPr lang="en-US" sz="1200" dirty="0">
                <a:effectLst/>
                <a:latin typeface="Calibri" panose="020F0502020204030204" pitchFamily="34" charset="0"/>
                <a:ea typeface="Arial" panose="020B0604020202020204" pitchFamily="34" charset="0"/>
              </a:rPr>
              <a:t>, Aditi ; </a:t>
            </a:r>
            <a:r>
              <a:rPr lang="en-US" sz="1200" dirty="0" err="1">
                <a:effectLst/>
                <a:latin typeface="Calibri" panose="020F0502020204030204" pitchFamily="34" charset="0"/>
                <a:ea typeface="Arial" panose="020B0604020202020204" pitchFamily="34" charset="0"/>
              </a:rPr>
              <a:t>Suthaharan</a:t>
            </a:r>
            <a:r>
              <a:rPr lang="en-US" sz="1200" dirty="0">
                <a:effectLst/>
                <a:latin typeface="Calibri" panose="020F0502020204030204" pitchFamily="34" charset="0"/>
                <a:ea typeface="Arial" panose="020B0604020202020204" pitchFamily="34" charset="0"/>
              </a:rPr>
              <a:t>, Shan; </a:t>
            </a:r>
            <a:r>
              <a:rPr lang="en-US" sz="1200" dirty="0" err="1">
                <a:effectLst/>
                <a:latin typeface="Calibri" panose="020F0502020204030204" pitchFamily="34" charset="0"/>
                <a:ea typeface="Arial" panose="020B0604020202020204" pitchFamily="34" charset="0"/>
              </a:rPr>
              <a:t>Dansingani</a:t>
            </a:r>
            <a:r>
              <a:rPr lang="en-US" sz="1200" dirty="0">
                <a:effectLst/>
                <a:latin typeface="Calibri" panose="020F0502020204030204" pitchFamily="34" charset="0"/>
                <a:ea typeface="Arial" panose="020B0604020202020204" pitchFamily="34" charset="0"/>
              </a:rPr>
              <a:t>, Kunal K.; Sahel, Jose; </a:t>
            </a:r>
            <a:r>
              <a:rPr lang="en-US" sz="1200" dirty="0" err="1">
                <a:effectLst/>
                <a:latin typeface="Calibri" panose="020F0502020204030204" pitchFamily="34" charset="0"/>
                <a:ea typeface="Arial" panose="020B0604020202020204" pitchFamily="34" charset="0"/>
              </a:rPr>
              <a:t>Chhablani</a:t>
            </a:r>
            <a:r>
              <a:rPr lang="en-US" sz="1200" dirty="0">
                <a:effectLst/>
                <a:latin typeface="Calibri" panose="020F0502020204030204" pitchFamily="34" charset="0"/>
                <a:ea typeface="Arial" panose="020B0604020202020204" pitchFamily="34" charset="0"/>
              </a:rPr>
              <a:t>, Jay; Vupparaboina, Kiran K. Multimodal Ophthalmic Image Registration: A Generalizable Framework Based on Image Synthesis using Cycle Generative Adversarial Networks. [ARVO 2023, Accepted]</a:t>
            </a:r>
            <a:endParaRPr lang="en-US" sz="1200" dirty="0"/>
          </a:p>
        </p:txBody>
      </p:sp>
    </p:spTree>
    <p:extLst>
      <p:ext uri="{BB962C8B-B14F-4D97-AF65-F5344CB8AC3E}">
        <p14:creationId xmlns:p14="http://schemas.microsoft.com/office/powerpoint/2010/main" val="2470690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42" name="Google Shape;1644;p61">
            <a:extLst>
              <a:ext uri="{FF2B5EF4-FFF2-40B4-BE49-F238E27FC236}">
                <a16:creationId xmlns:a16="http://schemas.microsoft.com/office/drawing/2014/main" id="{F1C6B9D5-ED10-4B77-D3AC-25123ED7B152}"/>
              </a:ext>
            </a:extLst>
          </p:cNvPr>
          <p:cNvSpPr txBox="1"/>
          <p:nvPr/>
        </p:nvSpPr>
        <p:spPr>
          <a:xfrm>
            <a:off x="43962" y="335363"/>
            <a:ext cx="2456350" cy="884321"/>
          </a:xfrm>
          <a:prstGeom prst="rect">
            <a:avLst/>
          </a:prstGeom>
          <a:noFill/>
          <a:ln>
            <a:noFill/>
          </a:ln>
        </p:spPr>
        <p:txBody>
          <a:bodyPr spcFirstLastPara="1" wrap="square" lIns="121900" tIns="121900" rIns="121900" bIns="121900" anchor="t" anchorCtr="0">
            <a:noAutofit/>
          </a:bodyPr>
          <a:lstStyle/>
          <a:p>
            <a:r>
              <a:rPr lang="en" sz="3000" b="1" dirty="0">
                <a:solidFill>
                  <a:schemeClr val="dk1"/>
                </a:solidFill>
                <a:latin typeface="Bookman Old Style"/>
                <a:cs typeface="Times New Roman"/>
                <a:sym typeface="Times New Roman"/>
              </a:rPr>
              <a:t>Super resolution</a:t>
            </a:r>
            <a:endParaRPr lang="en" sz="2600" b="1" dirty="0">
              <a:solidFill>
                <a:schemeClr val="dk1"/>
              </a:solidFill>
              <a:latin typeface="Bookman Old Style"/>
              <a:cs typeface="Times New Roman"/>
              <a:sym typeface="Times New Roman"/>
            </a:endParaRPr>
          </a:p>
          <a:p>
            <a:endParaRPr lang="en" sz="3000" b="1" dirty="0">
              <a:solidFill>
                <a:srgbClr val="0070C0"/>
              </a:solidFill>
              <a:latin typeface="Bookman Old Style" panose="02050604050505020204" pitchFamily="18" charset="0"/>
              <a:cs typeface="Times New Roman"/>
            </a:endParaRPr>
          </a:p>
        </p:txBody>
      </p:sp>
      <p:pic>
        <p:nvPicPr>
          <p:cNvPr id="3" name="Picture 2">
            <a:extLst>
              <a:ext uri="{FF2B5EF4-FFF2-40B4-BE49-F238E27FC236}">
                <a16:creationId xmlns:a16="http://schemas.microsoft.com/office/drawing/2014/main" id="{C7E56292-C793-4FB8-91B0-21C0D3B2C0FF}"/>
              </a:ext>
            </a:extLst>
          </p:cNvPr>
          <p:cNvPicPr>
            <a:picLocks noChangeAspect="1"/>
          </p:cNvPicPr>
          <p:nvPr/>
        </p:nvPicPr>
        <p:blipFill>
          <a:blip r:embed="rId3"/>
          <a:stretch>
            <a:fillRect/>
          </a:stretch>
        </p:blipFill>
        <p:spPr>
          <a:xfrm>
            <a:off x="2500312" y="-15160"/>
            <a:ext cx="9691488" cy="6978668"/>
          </a:xfrm>
          <a:prstGeom prst="rect">
            <a:avLst/>
          </a:prstGeom>
        </p:spPr>
      </p:pic>
      <p:sp>
        <p:nvSpPr>
          <p:cNvPr id="7" name="TextBox 6">
            <a:extLst>
              <a:ext uri="{FF2B5EF4-FFF2-40B4-BE49-F238E27FC236}">
                <a16:creationId xmlns:a16="http://schemas.microsoft.com/office/drawing/2014/main" id="{7BC5CCC8-245D-BB87-4F59-F1BBB152734E}"/>
              </a:ext>
            </a:extLst>
          </p:cNvPr>
          <p:cNvSpPr txBox="1"/>
          <p:nvPr/>
        </p:nvSpPr>
        <p:spPr>
          <a:xfrm>
            <a:off x="0" y="4445025"/>
            <a:ext cx="2318429" cy="1938992"/>
          </a:xfrm>
          <a:prstGeom prst="rect">
            <a:avLst/>
          </a:prstGeom>
          <a:noFill/>
        </p:spPr>
        <p:txBody>
          <a:bodyPr wrap="square">
            <a:spAutoFit/>
          </a:bodyPr>
          <a:lstStyle/>
          <a:p>
            <a:pPr algn="l"/>
            <a:r>
              <a:rPr lang="en-US" sz="1200" b="0" dirty="0" err="1">
                <a:effectLst/>
              </a:rPr>
              <a:t>Chhablani</a:t>
            </a:r>
            <a:r>
              <a:rPr lang="en-US" sz="1200" b="0" dirty="0">
                <a:effectLst/>
              </a:rPr>
              <a:t>, Jay; Sahel, Jose; Vupparaboina, Kiran K.; Jana, Soumya; B, </a:t>
            </a:r>
            <a:r>
              <a:rPr lang="en-US" sz="1200" b="0" dirty="0" err="1">
                <a:effectLst/>
              </a:rPr>
              <a:t>Sharanya</a:t>
            </a:r>
            <a:r>
              <a:rPr lang="en-US" sz="1200" b="0" dirty="0">
                <a:effectLst/>
              </a:rPr>
              <a:t>; </a:t>
            </a:r>
            <a:r>
              <a:rPr lang="en-US" sz="1200" b="0" dirty="0" err="1">
                <a:effectLst/>
              </a:rPr>
              <a:t>Bollepalli</a:t>
            </a:r>
            <a:r>
              <a:rPr lang="en-US" sz="1200" b="0" dirty="0">
                <a:effectLst/>
              </a:rPr>
              <a:t>, Sandeep Chandra. </a:t>
            </a:r>
            <a:r>
              <a:rPr lang="en-US" sz="1200" dirty="0">
                <a:effectLst/>
                <a:ea typeface="Arial" panose="020B0604020202020204" pitchFamily="34" charset="0"/>
              </a:rPr>
              <a:t>Super-resolution of low-quality spectral domain optical coherence tomography images to enable choroidal biomarker detection.</a:t>
            </a:r>
            <a:r>
              <a:rPr lang="en-US" sz="1200" b="0" dirty="0">
                <a:effectLst/>
              </a:rPr>
              <a:t> [</a:t>
            </a:r>
            <a:r>
              <a:rPr lang="en-US" sz="1200" b="1" dirty="0">
                <a:effectLst/>
              </a:rPr>
              <a:t>ARVO 2023, accepted</a:t>
            </a:r>
            <a:r>
              <a:rPr lang="en-US" sz="1200" b="0" dirty="0">
                <a:effectLst/>
              </a:rPr>
              <a:t>]</a:t>
            </a:r>
          </a:p>
        </p:txBody>
      </p:sp>
    </p:spTree>
    <p:extLst>
      <p:ext uri="{BB962C8B-B14F-4D97-AF65-F5344CB8AC3E}">
        <p14:creationId xmlns:p14="http://schemas.microsoft.com/office/powerpoint/2010/main" val="1004798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48B7D94-468E-328A-0389-1B13CC56F416}"/>
              </a:ext>
            </a:extLst>
          </p:cNvPr>
          <p:cNvPicPr>
            <a:picLocks noChangeAspect="1"/>
          </p:cNvPicPr>
          <p:nvPr/>
        </p:nvPicPr>
        <p:blipFill>
          <a:blip r:embed="rId3"/>
          <a:stretch>
            <a:fillRect/>
          </a:stretch>
        </p:blipFill>
        <p:spPr>
          <a:xfrm>
            <a:off x="5199472" y="2875410"/>
            <a:ext cx="1046366" cy="529093"/>
          </a:xfrm>
          <a:prstGeom prst="rect">
            <a:avLst/>
          </a:prstGeom>
        </p:spPr>
      </p:pic>
      <p:pic>
        <p:nvPicPr>
          <p:cNvPr id="9" name="Picture 8">
            <a:extLst>
              <a:ext uri="{FF2B5EF4-FFF2-40B4-BE49-F238E27FC236}">
                <a16:creationId xmlns:a16="http://schemas.microsoft.com/office/drawing/2014/main" id="{8D880A0D-82DF-B90A-1774-1BBBD5CD4B58}"/>
              </a:ext>
            </a:extLst>
          </p:cNvPr>
          <p:cNvPicPr>
            <a:picLocks noChangeAspect="1"/>
          </p:cNvPicPr>
          <p:nvPr/>
        </p:nvPicPr>
        <p:blipFill>
          <a:blip r:embed="rId4"/>
          <a:stretch>
            <a:fillRect/>
          </a:stretch>
        </p:blipFill>
        <p:spPr>
          <a:xfrm>
            <a:off x="4985997" y="4275307"/>
            <a:ext cx="1108724" cy="727649"/>
          </a:xfrm>
          <a:prstGeom prst="rect">
            <a:avLst/>
          </a:prstGeom>
        </p:spPr>
      </p:pic>
      <p:sp>
        <p:nvSpPr>
          <p:cNvPr id="5" name="Rectangle: Rounded Corners 4">
            <a:extLst>
              <a:ext uri="{FF2B5EF4-FFF2-40B4-BE49-F238E27FC236}">
                <a16:creationId xmlns:a16="http://schemas.microsoft.com/office/drawing/2014/main" id="{A994CC32-1F13-0304-2706-22E76EF0E5AB}"/>
              </a:ext>
            </a:extLst>
          </p:cNvPr>
          <p:cNvSpPr/>
          <p:nvPr/>
        </p:nvSpPr>
        <p:spPr>
          <a:xfrm>
            <a:off x="4686780" y="1537502"/>
            <a:ext cx="1707885" cy="4089342"/>
          </a:xfrm>
          <a:prstGeom prst="roundRect">
            <a:avLst>
              <a:gd name="adj" fmla="val 10575"/>
            </a:avLst>
          </a:prstGeom>
          <a:solidFill>
            <a:srgbClr val="FFFFFF"/>
          </a:solidFill>
          <a:ln w="25400" cap="flat">
            <a:solidFill>
              <a:schemeClr val="tx1"/>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4" name="Title 1"/>
          <p:cNvSpPr txBox="1">
            <a:spLocks noGrp="1"/>
          </p:cNvSpPr>
          <p:nvPr>
            <p:ph type="title"/>
          </p:nvPr>
        </p:nvSpPr>
        <p:spPr>
          <a:xfrm>
            <a:off x="341745" y="365125"/>
            <a:ext cx="11012055" cy="1325563"/>
          </a:xfrm>
          <a:prstGeom prst="rect">
            <a:avLst/>
          </a:prstGeom>
        </p:spPr>
        <p:txBody>
          <a:bodyPr anchor="t"/>
          <a:lstStyle>
            <a:lvl1pPr>
              <a:defRPr sz="3200" b="1">
                <a:latin typeface="Bookman Old Style"/>
                <a:ea typeface="Bookman Old Style"/>
                <a:cs typeface="Bookman Old Style"/>
                <a:sym typeface="Bookman Old Style"/>
              </a:defRPr>
            </a:lvl1pPr>
          </a:lstStyle>
          <a:p>
            <a:r>
              <a:rPr lang="en-US" dirty="0"/>
              <a:t>Feature quantification based on synthetic Images</a:t>
            </a:r>
            <a:br>
              <a:rPr lang="en-US" dirty="0"/>
            </a:br>
            <a:r>
              <a:rPr lang="en-US" dirty="0"/>
              <a:t>Choroid layer segmentation</a:t>
            </a:r>
            <a:endParaRPr dirty="0"/>
          </a:p>
        </p:txBody>
      </p:sp>
      <p:pic>
        <p:nvPicPr>
          <p:cNvPr id="7" name="Picture 6">
            <a:extLst>
              <a:ext uri="{FF2B5EF4-FFF2-40B4-BE49-F238E27FC236}">
                <a16:creationId xmlns:a16="http://schemas.microsoft.com/office/drawing/2014/main" id="{0F058B3C-A812-60FD-190A-DA77C1628C1D}"/>
              </a:ext>
            </a:extLst>
          </p:cNvPr>
          <p:cNvPicPr>
            <a:picLocks noChangeAspect="1"/>
          </p:cNvPicPr>
          <p:nvPr/>
        </p:nvPicPr>
        <p:blipFill>
          <a:blip r:embed="rId5"/>
          <a:stretch>
            <a:fillRect/>
          </a:stretch>
        </p:blipFill>
        <p:spPr>
          <a:xfrm>
            <a:off x="2107049" y="2748249"/>
            <a:ext cx="1559441" cy="1583387"/>
          </a:xfrm>
          <a:prstGeom prst="rect">
            <a:avLst/>
          </a:prstGeom>
        </p:spPr>
      </p:pic>
      <p:pic>
        <p:nvPicPr>
          <p:cNvPr id="10" name="Picture 9">
            <a:extLst>
              <a:ext uri="{FF2B5EF4-FFF2-40B4-BE49-F238E27FC236}">
                <a16:creationId xmlns:a16="http://schemas.microsoft.com/office/drawing/2014/main" id="{243E1DD8-6D4C-C736-4635-4A2925F056A3}"/>
              </a:ext>
            </a:extLst>
          </p:cNvPr>
          <p:cNvPicPr>
            <a:picLocks noChangeAspect="1"/>
          </p:cNvPicPr>
          <p:nvPr/>
        </p:nvPicPr>
        <p:blipFill>
          <a:blip r:embed="rId6"/>
          <a:stretch>
            <a:fillRect/>
          </a:stretch>
        </p:blipFill>
        <p:spPr>
          <a:xfrm>
            <a:off x="4757772" y="3928792"/>
            <a:ext cx="1529617" cy="1575233"/>
          </a:xfrm>
          <a:prstGeom prst="rect">
            <a:avLst/>
          </a:prstGeom>
        </p:spPr>
      </p:pic>
      <p:pic>
        <p:nvPicPr>
          <p:cNvPr id="11" name="Picture 10">
            <a:extLst>
              <a:ext uri="{FF2B5EF4-FFF2-40B4-BE49-F238E27FC236}">
                <a16:creationId xmlns:a16="http://schemas.microsoft.com/office/drawing/2014/main" id="{BEECBFBD-28EA-BC45-14E7-432F33F54C8F}"/>
              </a:ext>
            </a:extLst>
          </p:cNvPr>
          <p:cNvPicPr>
            <a:picLocks noChangeAspect="1"/>
          </p:cNvPicPr>
          <p:nvPr/>
        </p:nvPicPr>
        <p:blipFill>
          <a:blip r:embed="rId7"/>
          <a:stretch>
            <a:fillRect/>
          </a:stretch>
        </p:blipFill>
        <p:spPr>
          <a:xfrm>
            <a:off x="4785177" y="2103714"/>
            <a:ext cx="1535480" cy="1610162"/>
          </a:xfrm>
          <a:prstGeom prst="rect">
            <a:avLst/>
          </a:prstGeom>
        </p:spPr>
      </p:pic>
      <p:sp>
        <p:nvSpPr>
          <p:cNvPr id="13" name="Rectangle 12">
            <a:extLst>
              <a:ext uri="{FF2B5EF4-FFF2-40B4-BE49-F238E27FC236}">
                <a16:creationId xmlns:a16="http://schemas.microsoft.com/office/drawing/2014/main" id="{5E0FF2B2-D976-16AA-AF17-D3E68EA75699}"/>
              </a:ext>
            </a:extLst>
          </p:cNvPr>
          <p:cNvSpPr/>
          <p:nvPr/>
        </p:nvSpPr>
        <p:spPr>
          <a:xfrm>
            <a:off x="6923771" y="2670124"/>
            <a:ext cx="1334901" cy="2126592"/>
          </a:xfrm>
          <a:prstGeom prst="rect">
            <a:avLst/>
          </a:prstGeom>
          <a:solidFill>
            <a:srgbClr val="FFFFFF"/>
          </a:solidFill>
          <a:ln w="381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 name="Arrow: Down 2">
            <a:extLst>
              <a:ext uri="{FF2B5EF4-FFF2-40B4-BE49-F238E27FC236}">
                <a16:creationId xmlns:a16="http://schemas.microsoft.com/office/drawing/2014/main" id="{05180268-C1A7-53BE-114D-D7A643557821}"/>
              </a:ext>
            </a:extLst>
          </p:cNvPr>
          <p:cNvSpPr/>
          <p:nvPr/>
        </p:nvSpPr>
        <p:spPr>
          <a:xfrm rot="16200000">
            <a:off x="6490585" y="2797474"/>
            <a:ext cx="346327" cy="364523"/>
          </a:xfrm>
          <a:prstGeom prst="downArrow">
            <a:avLst>
              <a:gd name="adj1" fmla="val 58897"/>
              <a:gd name="adj2" fmla="val 53662"/>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Arrow: Down 3">
            <a:extLst>
              <a:ext uri="{FF2B5EF4-FFF2-40B4-BE49-F238E27FC236}">
                <a16:creationId xmlns:a16="http://schemas.microsoft.com/office/drawing/2014/main" id="{133565C5-78B4-08C0-7703-A04A0EE51E8E}"/>
              </a:ext>
            </a:extLst>
          </p:cNvPr>
          <p:cNvSpPr/>
          <p:nvPr/>
        </p:nvSpPr>
        <p:spPr>
          <a:xfrm rot="16200000">
            <a:off x="6477860" y="4477354"/>
            <a:ext cx="346327" cy="364523"/>
          </a:xfrm>
          <a:prstGeom prst="downArrow">
            <a:avLst>
              <a:gd name="adj1" fmla="val 58897"/>
              <a:gd name="adj2" fmla="val 53662"/>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DBE59F76-3D16-081A-0A0A-CE18E768F1E6}"/>
              </a:ext>
            </a:extLst>
          </p:cNvPr>
          <p:cNvSpPr txBox="1"/>
          <p:nvPr/>
        </p:nvSpPr>
        <p:spPr>
          <a:xfrm>
            <a:off x="6857780" y="3170726"/>
            <a:ext cx="146326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Train an AI model for</a:t>
            </a:r>
          </a:p>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Choroid layer Segmentation</a:t>
            </a:r>
          </a:p>
        </p:txBody>
      </p:sp>
      <p:sp>
        <p:nvSpPr>
          <p:cNvPr id="16" name="TextBox 15">
            <a:extLst>
              <a:ext uri="{FF2B5EF4-FFF2-40B4-BE49-F238E27FC236}">
                <a16:creationId xmlns:a16="http://schemas.microsoft.com/office/drawing/2014/main" id="{B2767914-1397-A8A8-EBB9-B684F39F61E1}"/>
              </a:ext>
            </a:extLst>
          </p:cNvPr>
          <p:cNvSpPr txBox="1"/>
          <p:nvPr/>
        </p:nvSpPr>
        <p:spPr>
          <a:xfrm>
            <a:off x="2077526" y="4363132"/>
            <a:ext cx="170748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Real Choroid-marked images</a:t>
            </a:r>
          </a:p>
        </p:txBody>
      </p:sp>
      <p:sp>
        <p:nvSpPr>
          <p:cNvPr id="17" name="TextBox 16">
            <a:extLst>
              <a:ext uri="{FF2B5EF4-FFF2-40B4-BE49-F238E27FC236}">
                <a16:creationId xmlns:a16="http://schemas.microsoft.com/office/drawing/2014/main" id="{3F01DD79-EBB4-D07F-62C0-2FF9273530BE}"/>
              </a:ext>
            </a:extLst>
          </p:cNvPr>
          <p:cNvSpPr txBox="1"/>
          <p:nvPr/>
        </p:nvSpPr>
        <p:spPr>
          <a:xfrm>
            <a:off x="4857850" y="1479657"/>
            <a:ext cx="130579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Synthetic Image pairs</a:t>
            </a:r>
          </a:p>
        </p:txBody>
      </p:sp>
      <p:sp>
        <p:nvSpPr>
          <p:cNvPr id="23" name="Arrow: Down 22">
            <a:extLst>
              <a:ext uri="{FF2B5EF4-FFF2-40B4-BE49-F238E27FC236}">
                <a16:creationId xmlns:a16="http://schemas.microsoft.com/office/drawing/2014/main" id="{3A22035C-1365-3384-3B55-0BB6781D5676}"/>
              </a:ext>
            </a:extLst>
          </p:cNvPr>
          <p:cNvSpPr/>
          <p:nvPr/>
        </p:nvSpPr>
        <p:spPr>
          <a:xfrm rot="17908322">
            <a:off x="4070972" y="3765197"/>
            <a:ext cx="346327" cy="945481"/>
          </a:xfrm>
          <a:prstGeom prst="downArrow">
            <a:avLst>
              <a:gd name="adj1" fmla="val 58897"/>
              <a:gd name="adj2" fmla="val 53662"/>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 name="Picture 1">
            <a:extLst>
              <a:ext uri="{FF2B5EF4-FFF2-40B4-BE49-F238E27FC236}">
                <a16:creationId xmlns:a16="http://schemas.microsoft.com/office/drawing/2014/main" id="{69A2CE5B-A1BE-F2DE-4727-4C31923911DA}"/>
              </a:ext>
            </a:extLst>
          </p:cNvPr>
          <p:cNvPicPr>
            <a:picLocks noChangeAspect="1"/>
          </p:cNvPicPr>
          <p:nvPr/>
        </p:nvPicPr>
        <p:blipFill>
          <a:blip r:embed="rId5"/>
          <a:stretch>
            <a:fillRect/>
          </a:stretch>
        </p:blipFill>
        <p:spPr>
          <a:xfrm>
            <a:off x="8718125" y="2918281"/>
            <a:ext cx="1585812" cy="1610163"/>
          </a:xfrm>
          <a:prstGeom prst="rect">
            <a:avLst/>
          </a:prstGeom>
        </p:spPr>
      </p:pic>
      <p:sp>
        <p:nvSpPr>
          <p:cNvPr id="14" name="TextBox 13">
            <a:extLst>
              <a:ext uri="{FF2B5EF4-FFF2-40B4-BE49-F238E27FC236}">
                <a16:creationId xmlns:a16="http://schemas.microsoft.com/office/drawing/2014/main" id="{A27DC9E2-6703-6025-6E2D-CC5DC4B75B08}"/>
              </a:ext>
            </a:extLst>
          </p:cNvPr>
          <p:cNvSpPr txBox="1"/>
          <p:nvPr/>
        </p:nvSpPr>
        <p:spPr>
          <a:xfrm>
            <a:off x="4920228" y="2611686"/>
            <a:ext cx="160485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1400" b="1" i="0" u="none" strike="noStrike" cap="none" spc="0" normalizeH="0" baseline="0" dirty="0">
                <a:ln>
                  <a:noFill/>
                </a:ln>
                <a:solidFill>
                  <a:srgbClr val="FFFF00"/>
                </a:solidFill>
                <a:effectLst/>
                <a:uFillTx/>
                <a:latin typeface="+mn-lt"/>
                <a:ea typeface="+mn-ea"/>
                <a:cs typeface="+mn-cs"/>
                <a:sym typeface="Calibri"/>
              </a:rPr>
              <a:t>Choroid-marked</a:t>
            </a:r>
            <a:endParaRPr lang="en-US" sz="1400" dirty="0">
              <a:solidFill>
                <a:srgbClr val="FFFF00"/>
              </a:solidFill>
            </a:endParaRPr>
          </a:p>
        </p:txBody>
      </p:sp>
      <p:sp>
        <p:nvSpPr>
          <p:cNvPr id="15" name="TextBox 14">
            <a:extLst>
              <a:ext uri="{FF2B5EF4-FFF2-40B4-BE49-F238E27FC236}">
                <a16:creationId xmlns:a16="http://schemas.microsoft.com/office/drawing/2014/main" id="{28905D8D-7CFA-0A41-8638-A05D1293B01D}"/>
              </a:ext>
            </a:extLst>
          </p:cNvPr>
          <p:cNvSpPr txBox="1"/>
          <p:nvPr/>
        </p:nvSpPr>
        <p:spPr>
          <a:xfrm>
            <a:off x="4800737" y="2170260"/>
            <a:ext cx="109613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1400" b="1" i="0" u="none" strike="noStrike" cap="none" spc="0" normalizeH="0" baseline="0" dirty="0">
                <a:ln>
                  <a:noFill/>
                </a:ln>
                <a:solidFill>
                  <a:srgbClr val="FFFF00"/>
                </a:solidFill>
                <a:effectLst/>
                <a:uFillTx/>
                <a:latin typeface="+mn-lt"/>
                <a:ea typeface="+mn-ea"/>
                <a:cs typeface="+mn-cs"/>
                <a:sym typeface="Calibri"/>
              </a:rPr>
              <a:t>STEP-1</a:t>
            </a:r>
            <a:endParaRPr lang="en-US" sz="1400" dirty="0">
              <a:solidFill>
                <a:srgbClr val="FFFF00"/>
              </a:solidFill>
            </a:endParaRPr>
          </a:p>
        </p:txBody>
      </p:sp>
      <p:sp>
        <p:nvSpPr>
          <p:cNvPr id="18" name="Arrow: Down 17">
            <a:extLst>
              <a:ext uri="{FF2B5EF4-FFF2-40B4-BE49-F238E27FC236}">
                <a16:creationId xmlns:a16="http://schemas.microsoft.com/office/drawing/2014/main" id="{E1ECED4E-74E3-0B07-5E88-8D4AEEE91697}"/>
              </a:ext>
            </a:extLst>
          </p:cNvPr>
          <p:cNvSpPr/>
          <p:nvPr/>
        </p:nvSpPr>
        <p:spPr>
          <a:xfrm rot="14397917">
            <a:off x="4083565" y="2532119"/>
            <a:ext cx="346327" cy="945481"/>
          </a:xfrm>
          <a:prstGeom prst="downArrow">
            <a:avLst>
              <a:gd name="adj1" fmla="val 58897"/>
              <a:gd name="adj2" fmla="val 53662"/>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 name="Arrow: Down 18">
            <a:extLst>
              <a:ext uri="{FF2B5EF4-FFF2-40B4-BE49-F238E27FC236}">
                <a16:creationId xmlns:a16="http://schemas.microsoft.com/office/drawing/2014/main" id="{A0E26B7A-B48B-FF92-ABD5-A569A47A2571}"/>
              </a:ext>
            </a:extLst>
          </p:cNvPr>
          <p:cNvSpPr/>
          <p:nvPr/>
        </p:nvSpPr>
        <p:spPr>
          <a:xfrm rot="16200000">
            <a:off x="8267770" y="3551158"/>
            <a:ext cx="346327" cy="364523"/>
          </a:xfrm>
          <a:prstGeom prst="downArrow">
            <a:avLst>
              <a:gd name="adj1" fmla="val 58897"/>
              <a:gd name="adj2" fmla="val 53662"/>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5" name="TextBox 24">
            <a:extLst>
              <a:ext uri="{FF2B5EF4-FFF2-40B4-BE49-F238E27FC236}">
                <a16:creationId xmlns:a16="http://schemas.microsoft.com/office/drawing/2014/main" id="{9E826625-27C4-2658-52E6-DF0AB6FEB296}"/>
              </a:ext>
            </a:extLst>
          </p:cNvPr>
          <p:cNvSpPr txBox="1"/>
          <p:nvPr/>
        </p:nvSpPr>
        <p:spPr>
          <a:xfrm>
            <a:off x="5213320" y="4556747"/>
            <a:ext cx="109613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1400" b="1" i="0" u="none" strike="noStrike" cap="none" spc="0" normalizeH="0" baseline="0" dirty="0">
                <a:ln>
                  <a:noFill/>
                </a:ln>
                <a:solidFill>
                  <a:srgbClr val="FFFF00"/>
                </a:solidFill>
                <a:effectLst/>
                <a:uFillTx/>
                <a:latin typeface="+mn-lt"/>
                <a:ea typeface="+mn-ea"/>
                <a:cs typeface="+mn-cs"/>
                <a:sym typeface="Calibri"/>
              </a:rPr>
              <a:t>Unmarked</a:t>
            </a:r>
            <a:endParaRPr lang="en-US" sz="1400" dirty="0">
              <a:solidFill>
                <a:srgbClr val="FFFF00"/>
              </a:solidFill>
            </a:endParaRPr>
          </a:p>
        </p:txBody>
      </p:sp>
      <p:sp>
        <p:nvSpPr>
          <p:cNvPr id="27" name="TextBox 26">
            <a:extLst>
              <a:ext uri="{FF2B5EF4-FFF2-40B4-BE49-F238E27FC236}">
                <a16:creationId xmlns:a16="http://schemas.microsoft.com/office/drawing/2014/main" id="{66842784-E95E-FFAE-E9E6-33E66390BFF0}"/>
              </a:ext>
            </a:extLst>
          </p:cNvPr>
          <p:cNvSpPr txBox="1"/>
          <p:nvPr/>
        </p:nvSpPr>
        <p:spPr>
          <a:xfrm>
            <a:off x="4798564" y="3935493"/>
            <a:ext cx="109613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1400" b="1" i="0" u="none" strike="noStrike" cap="none" spc="0" normalizeH="0" baseline="0" dirty="0">
                <a:ln>
                  <a:noFill/>
                </a:ln>
                <a:solidFill>
                  <a:srgbClr val="FFFF00"/>
                </a:solidFill>
                <a:effectLst/>
                <a:uFillTx/>
                <a:latin typeface="+mn-lt"/>
                <a:ea typeface="+mn-ea"/>
                <a:cs typeface="+mn-cs"/>
                <a:sym typeface="Calibri"/>
              </a:rPr>
              <a:t>STEP-2</a:t>
            </a:r>
            <a:endParaRPr lang="en-US" sz="1400" dirty="0">
              <a:solidFill>
                <a:srgbClr val="FFFF00"/>
              </a:solidFill>
            </a:endParaRPr>
          </a:p>
        </p:txBody>
      </p:sp>
      <p:sp>
        <p:nvSpPr>
          <p:cNvPr id="21" name="TextBox 20">
            <a:extLst>
              <a:ext uri="{FF2B5EF4-FFF2-40B4-BE49-F238E27FC236}">
                <a16:creationId xmlns:a16="http://schemas.microsoft.com/office/drawing/2014/main" id="{675029D7-896F-8E46-2592-893B55B373DD}"/>
              </a:ext>
            </a:extLst>
          </p:cNvPr>
          <p:cNvSpPr txBox="1"/>
          <p:nvPr/>
        </p:nvSpPr>
        <p:spPr>
          <a:xfrm>
            <a:off x="6998555" y="2748249"/>
            <a:ext cx="109613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1400" b="1" i="0" u="sng" strike="noStrike" cap="none" spc="0" normalizeH="0" baseline="0" dirty="0">
                <a:ln>
                  <a:noFill/>
                </a:ln>
                <a:solidFill>
                  <a:srgbClr val="FFFF00"/>
                </a:solidFill>
                <a:effectLst/>
                <a:highlight>
                  <a:srgbClr val="000000"/>
                </a:highlight>
                <a:uFillTx/>
                <a:latin typeface="+mn-lt"/>
                <a:ea typeface="+mn-ea"/>
                <a:cs typeface="+mn-cs"/>
                <a:sym typeface="Calibri"/>
              </a:rPr>
              <a:t>STEP-3</a:t>
            </a:r>
            <a:endParaRPr lang="en-US" sz="1400" u="sng" dirty="0">
              <a:solidFill>
                <a:srgbClr val="FFFF00"/>
              </a:solidFill>
              <a:highlight>
                <a:srgbClr val="000000"/>
              </a:highlight>
            </a:endParaRPr>
          </a:p>
        </p:txBody>
      </p:sp>
      <p:sp>
        <p:nvSpPr>
          <p:cNvPr id="8" name="TextBox 7">
            <a:extLst>
              <a:ext uri="{FF2B5EF4-FFF2-40B4-BE49-F238E27FC236}">
                <a16:creationId xmlns:a16="http://schemas.microsoft.com/office/drawing/2014/main" id="{AD4692A1-E29A-4F54-0E32-1428A63D41BF}"/>
              </a:ext>
            </a:extLst>
          </p:cNvPr>
          <p:cNvSpPr txBox="1"/>
          <p:nvPr/>
        </p:nvSpPr>
        <p:spPr>
          <a:xfrm>
            <a:off x="9212085" y="1527869"/>
            <a:ext cx="2670821" cy="646331"/>
          </a:xfrm>
          <a:prstGeom prst="rect">
            <a:avLst/>
          </a:prstGeom>
          <a:noFill/>
        </p:spPr>
        <p:txBody>
          <a:bodyPr wrap="square">
            <a:spAutoFit/>
          </a:bodyPr>
          <a:lstStyle/>
          <a:p>
            <a:r>
              <a:rPr lang="en-US" dirty="0">
                <a:solidFill>
                  <a:srgbClr val="002060"/>
                </a:solidFill>
              </a:rPr>
              <a:t>Data privacy/Federated learning</a:t>
            </a:r>
            <a:endParaRPr lang="en-US" dirty="0"/>
          </a:p>
        </p:txBody>
      </p:sp>
      <p:sp>
        <p:nvSpPr>
          <p:cNvPr id="26" name="TextBox 25">
            <a:extLst>
              <a:ext uri="{FF2B5EF4-FFF2-40B4-BE49-F238E27FC236}">
                <a16:creationId xmlns:a16="http://schemas.microsoft.com/office/drawing/2014/main" id="{85BF8C98-96E0-DA83-D178-8D38BC2AB662}"/>
              </a:ext>
            </a:extLst>
          </p:cNvPr>
          <p:cNvSpPr txBox="1"/>
          <p:nvPr/>
        </p:nvSpPr>
        <p:spPr>
          <a:xfrm>
            <a:off x="576656" y="5727807"/>
            <a:ext cx="11173968"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000" i="0" dirty="0">
                <a:solidFill>
                  <a:srgbClr val="002060"/>
                </a:solidFill>
                <a:effectLst/>
                <a:latin typeface="Arial" panose="020B0604020202020204" pitchFamily="34" charset="0"/>
              </a:rPr>
              <a:t>Vupparaboina KK, </a:t>
            </a:r>
            <a:r>
              <a:rPr lang="en-US" sz="1000" i="0" dirty="0" err="1">
                <a:solidFill>
                  <a:srgbClr val="002060"/>
                </a:solidFill>
                <a:effectLst/>
                <a:latin typeface="Arial" panose="020B0604020202020204" pitchFamily="34" charset="0"/>
              </a:rPr>
              <a:t>Bollepalli</a:t>
            </a:r>
            <a:r>
              <a:rPr lang="en-US" sz="1000" i="0" dirty="0">
                <a:solidFill>
                  <a:srgbClr val="002060"/>
                </a:solidFill>
                <a:effectLst/>
                <a:latin typeface="Arial" panose="020B0604020202020204" pitchFamily="34" charset="0"/>
              </a:rPr>
              <a:t> SC, Ibrahim MN, Selvam A, Kurakula SV, Mohammed AR, Mayer N, Sahel JA, Chhablani J. Protecting Privacy while Improving Choroid Layer Segmentation in OCT Images: A GAN-based Image Synthesis Approach. Available at SSRN 4705376. 2023 Dec 7.</a:t>
            </a:r>
            <a:endParaRPr lang="en-US" sz="1000" dirty="0">
              <a:solidFill>
                <a:srgbClr val="002060"/>
              </a:solidFill>
            </a:endParaRPr>
          </a:p>
        </p:txBody>
      </p:sp>
    </p:spTree>
    <p:extLst>
      <p:ext uri="{BB962C8B-B14F-4D97-AF65-F5344CB8AC3E}">
        <p14:creationId xmlns:p14="http://schemas.microsoft.com/office/powerpoint/2010/main" val="2249001652"/>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391885" y="611580"/>
            <a:ext cx="11602308" cy="997897"/>
          </a:xfrm>
        </p:spPr>
        <p:txBody>
          <a:bodyPr/>
          <a:lstStyle/>
          <a:p>
            <a:r>
              <a:rPr lang="en-US" sz="4000" dirty="0"/>
              <a:t>AI in Ophthalmology: Large Language Models</a:t>
            </a:r>
          </a:p>
        </p:txBody>
      </p:sp>
      <p:sp>
        <p:nvSpPr>
          <p:cNvPr id="3" name="Content Placeholder 2">
            <a:extLst>
              <a:ext uri="{FF2B5EF4-FFF2-40B4-BE49-F238E27FC236}">
                <a16:creationId xmlns:a16="http://schemas.microsoft.com/office/drawing/2014/main" id="{D4E9EC08-24CE-D0A3-3152-FD1DAE881EB9}"/>
              </a:ext>
            </a:extLst>
          </p:cNvPr>
          <p:cNvSpPr>
            <a:spLocks noGrp="1"/>
          </p:cNvSpPr>
          <p:nvPr>
            <p:ph idx="1"/>
          </p:nvPr>
        </p:nvSpPr>
        <p:spPr>
          <a:xfrm>
            <a:off x="482600" y="1702677"/>
            <a:ext cx="11012714" cy="4802714"/>
          </a:xfrm>
        </p:spPr>
        <p:txBody>
          <a:bodyPr>
            <a:normAutofit/>
          </a:bodyPr>
          <a:lstStyle/>
          <a:p>
            <a:pPr marL="342900" indent="-342900">
              <a:buFont typeface="Arial" panose="020B0604020202020204" pitchFamily="34" charset="0"/>
              <a:buChar char="•"/>
            </a:pPr>
            <a:r>
              <a:rPr lang="en-US" sz="2800" dirty="0"/>
              <a:t>Include chatbots such as ChatGPT (OpenAI, San Francisco, CA, USA)</a:t>
            </a:r>
          </a:p>
          <a:p>
            <a:pPr marL="342900" indent="-342900">
              <a:buFont typeface="Arial" panose="020B0604020202020204" pitchFamily="34" charset="0"/>
              <a:buChar char="•"/>
            </a:pPr>
            <a:r>
              <a:rPr lang="en-US" sz="2800" dirty="0"/>
              <a:t>ChatGPT Legacy achieves accuracy of 55% on BCSC question set</a:t>
            </a:r>
          </a:p>
          <a:p>
            <a:pPr marL="342900" indent="-342900">
              <a:buFont typeface="Arial" panose="020B0604020202020204" pitchFamily="34" charset="0"/>
              <a:buChar char="•"/>
            </a:pPr>
            <a:r>
              <a:rPr lang="en-US" sz="2600" dirty="0"/>
              <a:t>Dr. ChatGPT?</a:t>
            </a:r>
          </a:p>
          <a:p>
            <a:pPr marL="1028700" lvl="1" indent="-342900"/>
            <a:r>
              <a:rPr lang="en-US" dirty="0"/>
              <a:t>2023 study: appropriateness and readability of ChatGPT-4’s responses to questions about vitreoretinal surgery</a:t>
            </a:r>
          </a:p>
          <a:p>
            <a:pPr marL="1028700" lvl="1" indent="-342900"/>
            <a:r>
              <a:rPr lang="en-US" dirty="0"/>
              <a:t>Responses reviewed by retina specialists for appropriateness</a:t>
            </a:r>
          </a:p>
          <a:p>
            <a:pPr marL="1028700" lvl="1" indent="-342900"/>
            <a:r>
              <a:rPr lang="en-US" dirty="0"/>
              <a:t>Appropriateness scores between 84.6%-92%</a:t>
            </a:r>
          </a:p>
          <a:p>
            <a:pPr marL="1028700" lvl="1" indent="-342900"/>
            <a:r>
              <a:rPr lang="en-US" dirty="0"/>
              <a:t>However, responses were challenging to read for laypersons and required college graduate-level education</a:t>
            </a:r>
          </a:p>
        </p:txBody>
      </p:sp>
      <p:sp>
        <p:nvSpPr>
          <p:cNvPr id="6" name="TextBox 5">
            <a:extLst>
              <a:ext uri="{FF2B5EF4-FFF2-40B4-BE49-F238E27FC236}">
                <a16:creationId xmlns:a16="http://schemas.microsoft.com/office/drawing/2014/main" id="{0AAB6507-F1A3-B238-0B95-0AA8DB0BEDF3}"/>
              </a:ext>
            </a:extLst>
          </p:cNvPr>
          <p:cNvSpPr txBox="1"/>
          <p:nvPr/>
        </p:nvSpPr>
        <p:spPr>
          <a:xfrm>
            <a:off x="482600" y="6351502"/>
            <a:ext cx="11709400" cy="553998"/>
          </a:xfrm>
          <a:prstGeom prst="rect">
            <a:avLst/>
          </a:prstGeom>
          <a:noFill/>
        </p:spPr>
        <p:txBody>
          <a:bodyPr wrap="square" rtlCol="0">
            <a:spAutoFit/>
          </a:bodyPr>
          <a:lstStyle/>
          <a:p>
            <a:r>
              <a:rPr lang="en-US" sz="1000" dirty="0" err="1"/>
              <a:t>Momenaei</a:t>
            </a:r>
            <a:r>
              <a:rPr lang="en-US" sz="1000" dirty="0"/>
              <a:t> B, et al. Appropriateness and Readability of ChatGPT-4-Generated Responses for Surgical Treatment of Retinal Diseases. </a:t>
            </a:r>
            <a:r>
              <a:rPr lang="en-US" sz="1000" dirty="0" err="1"/>
              <a:t>Ophthalmol</a:t>
            </a:r>
            <a:r>
              <a:rPr lang="en-US" sz="1000" dirty="0"/>
              <a:t> Retina. 2023 Oct</a:t>
            </a:r>
          </a:p>
          <a:p>
            <a:r>
              <a:rPr lang="en-US" sz="1000" dirty="0" err="1"/>
              <a:t>Antaki</a:t>
            </a:r>
            <a:r>
              <a:rPr lang="en-US" sz="1000" dirty="0"/>
              <a:t> F, Touma S, Milad D, El-Khoury J, Duval R. Evaluating the Performance of ChatGPT in Ophthalmology: An Analysis of Its Successes and Shortcomings. </a:t>
            </a:r>
            <a:r>
              <a:rPr lang="en-US" sz="1000" dirty="0" err="1"/>
              <a:t>Ophthalmol</a:t>
            </a:r>
            <a:r>
              <a:rPr lang="en-US" sz="1000" dirty="0"/>
              <a:t> Sci. 2023 May 5</a:t>
            </a:r>
          </a:p>
          <a:p>
            <a:endParaRPr lang="en-US" sz="1000" dirty="0"/>
          </a:p>
        </p:txBody>
      </p:sp>
    </p:spTree>
    <p:extLst>
      <p:ext uri="{BB962C8B-B14F-4D97-AF65-F5344CB8AC3E}">
        <p14:creationId xmlns:p14="http://schemas.microsoft.com/office/powerpoint/2010/main" val="2484653035"/>
      </p:ext>
    </p:extLst>
  </p:cSld>
  <p:clrMapOvr>
    <a:masterClrMapping/>
  </p:clrMapOvr>
  <mc:AlternateContent xmlns:mc="http://schemas.openxmlformats.org/markup-compatibility/2006" xmlns:p14="http://schemas.microsoft.com/office/powerpoint/2010/main">
    <mc:Choice Requires="p14">
      <p:transition spd="slow" p14:dur="2000" advTm="47847"/>
    </mc:Choice>
    <mc:Fallback xmlns="">
      <p:transition spd="slow" advTm="4784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391885" y="611580"/>
            <a:ext cx="11602308" cy="997897"/>
          </a:xfrm>
        </p:spPr>
        <p:txBody>
          <a:bodyPr/>
          <a:lstStyle/>
          <a:p>
            <a:r>
              <a:rPr lang="en-US" sz="4000" dirty="0"/>
              <a:t>AI in Ophthalmology: Future Implementations of Large Language Models</a:t>
            </a:r>
          </a:p>
        </p:txBody>
      </p:sp>
      <p:sp>
        <p:nvSpPr>
          <p:cNvPr id="7" name="Content Placeholder 2">
            <a:extLst>
              <a:ext uri="{FF2B5EF4-FFF2-40B4-BE49-F238E27FC236}">
                <a16:creationId xmlns:a16="http://schemas.microsoft.com/office/drawing/2014/main" id="{25CD6DB7-AE50-8557-9D5B-F793B900D77A}"/>
              </a:ext>
            </a:extLst>
          </p:cNvPr>
          <p:cNvSpPr txBox="1">
            <a:spLocks/>
          </p:cNvSpPr>
          <p:nvPr/>
        </p:nvSpPr>
        <p:spPr>
          <a:xfrm>
            <a:off x="438433" y="1983108"/>
            <a:ext cx="11012714" cy="426331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800" dirty="0"/>
              <a:t>Reviewed comprehensively by </a:t>
            </a:r>
            <a:r>
              <a:rPr lang="en-US" sz="2800" dirty="0" err="1"/>
              <a:t>Betzler</a:t>
            </a:r>
            <a:r>
              <a:rPr lang="en-US" sz="2800" dirty="0"/>
              <a:t> et al in “Large Language Model and its Impact in Ophthalmology”</a:t>
            </a:r>
          </a:p>
          <a:p>
            <a:pPr marL="342900" indent="-342900">
              <a:buFont typeface="Arial" panose="020B0604020202020204" pitchFamily="34" charset="0"/>
              <a:buChar char="•"/>
            </a:pPr>
            <a:r>
              <a:rPr lang="en-US" sz="2800" dirty="0"/>
              <a:t>Remote triaging, linkage to mobile applications in primary care settings</a:t>
            </a:r>
          </a:p>
          <a:p>
            <a:pPr marL="342900" indent="-342900">
              <a:buFont typeface="Arial" panose="020B0604020202020204" pitchFamily="34" charset="0"/>
              <a:buChar char="•"/>
            </a:pPr>
            <a:r>
              <a:rPr lang="en-US" sz="2800" dirty="0"/>
              <a:t>Streamlining appointment scheduling, automating form completion</a:t>
            </a:r>
          </a:p>
          <a:p>
            <a:pPr marL="342900" indent="-342900">
              <a:buFont typeface="Arial" panose="020B0604020202020204" pitchFamily="34" charset="0"/>
              <a:buChar char="•"/>
            </a:pPr>
            <a:r>
              <a:rPr lang="en-US" sz="2800" dirty="0"/>
              <a:t>AI in preparing documentation such as discharge summaries, notes etc.</a:t>
            </a:r>
          </a:p>
          <a:p>
            <a:pPr marL="342900" indent="-342900">
              <a:buFont typeface="Arial" panose="020B0604020202020204" pitchFamily="34" charset="0"/>
              <a:buChar char="•"/>
            </a:pPr>
            <a:r>
              <a:rPr lang="en-US" sz="2800" dirty="0"/>
              <a:t>Ophthalmology education: simulating patients, summarizing texts</a:t>
            </a:r>
          </a:p>
          <a:p>
            <a:pPr marL="342900" indent="-3429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759C844B-1411-0FCF-D7EB-26A989C74493}"/>
              </a:ext>
            </a:extLst>
          </p:cNvPr>
          <p:cNvSpPr txBox="1"/>
          <p:nvPr/>
        </p:nvSpPr>
        <p:spPr>
          <a:xfrm>
            <a:off x="438433" y="6419619"/>
            <a:ext cx="11012714" cy="246221"/>
          </a:xfrm>
          <a:prstGeom prst="rect">
            <a:avLst/>
          </a:prstGeom>
          <a:noFill/>
        </p:spPr>
        <p:txBody>
          <a:bodyPr wrap="square" rtlCol="0">
            <a:spAutoFit/>
          </a:bodyPr>
          <a:lstStyle/>
          <a:p>
            <a:r>
              <a:rPr lang="en-US" sz="1000" dirty="0" err="1"/>
              <a:t>Betzler</a:t>
            </a:r>
            <a:r>
              <a:rPr lang="en-US" sz="1000" dirty="0"/>
              <a:t> BK, et al. Large language models and their impact in ophthalmology. Lancet Digit Health. 2023 Dec</a:t>
            </a:r>
          </a:p>
        </p:txBody>
      </p:sp>
    </p:spTree>
    <p:extLst>
      <p:ext uri="{BB962C8B-B14F-4D97-AF65-F5344CB8AC3E}">
        <p14:creationId xmlns:p14="http://schemas.microsoft.com/office/powerpoint/2010/main" val="2911963332"/>
      </p:ext>
    </p:extLst>
  </p:cSld>
  <p:clrMapOvr>
    <a:masterClrMapping/>
  </p:clrMapOvr>
  <mc:AlternateContent xmlns:mc="http://schemas.openxmlformats.org/markup-compatibility/2006" xmlns:p14="http://schemas.microsoft.com/office/powerpoint/2010/main">
    <mc:Choice Requires="p14">
      <p:transition spd="slow" p14:dur="2000" advTm="40753"/>
    </mc:Choice>
    <mc:Fallback xmlns="">
      <p:transition spd="slow" advTm="4075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6E86-9EB0-3326-B72B-2458A5403021}"/>
              </a:ext>
            </a:extLst>
          </p:cNvPr>
          <p:cNvSpPr>
            <a:spLocks noGrp="1"/>
          </p:cNvSpPr>
          <p:nvPr>
            <p:ph type="title"/>
          </p:nvPr>
        </p:nvSpPr>
        <p:spPr>
          <a:xfrm>
            <a:off x="487541" y="323469"/>
            <a:ext cx="9527217" cy="1481328"/>
          </a:xfrm>
        </p:spPr>
        <p:txBody>
          <a:bodyPr vert="horz" lIns="91440" tIns="45720" rIns="91440" bIns="45720" rtlCol="0" anchor="b">
            <a:normAutofit/>
          </a:bodyPr>
          <a:lstStyle/>
          <a:p>
            <a:r>
              <a:rPr lang="en-US" sz="3800" kern="1200" dirty="0">
                <a:solidFill>
                  <a:schemeClr val="tx1"/>
                </a:solidFill>
                <a:latin typeface="+mj-lt"/>
                <a:ea typeface="+mj-ea"/>
                <a:cs typeface="+mj-cs"/>
              </a:rPr>
              <a:t>AI in Ophthalmic Triage: The DOTS System</a:t>
            </a:r>
          </a:p>
        </p:txBody>
      </p:sp>
      <p:sp>
        <p:nvSpPr>
          <p:cNvPr id="4" name="TextBox 3">
            <a:extLst>
              <a:ext uri="{FF2B5EF4-FFF2-40B4-BE49-F238E27FC236}">
                <a16:creationId xmlns:a16="http://schemas.microsoft.com/office/drawing/2014/main" id="{6F5E1103-655A-D821-22FC-28DFC3536977}"/>
              </a:ext>
            </a:extLst>
          </p:cNvPr>
          <p:cNvSpPr txBox="1"/>
          <p:nvPr/>
        </p:nvSpPr>
        <p:spPr>
          <a:xfrm>
            <a:off x="487541" y="2699766"/>
            <a:ext cx="3934830" cy="3547872"/>
          </a:xfrm>
          <a:prstGeom prst="rect">
            <a:avLst/>
          </a:prstGeom>
        </p:spPr>
        <p:txBody>
          <a:bodyPr vert="horz" lIns="91440" tIns="45720" rIns="91440" bIns="45720" rtlCol="0" anchor="t">
            <a:normAutofit/>
          </a:bodyPr>
          <a:lstStyle/>
          <a:p>
            <a:pPr>
              <a:lnSpc>
                <a:spcPct val="90000"/>
              </a:lnSpc>
              <a:spcAft>
                <a:spcPts val="600"/>
              </a:spcAft>
            </a:pPr>
            <a:r>
              <a:rPr lang="en-US" sz="2000" i="0" dirty="0">
                <a:effectLst/>
              </a:rPr>
              <a:t>Architecture of the proposed machine learning-based ophthalmic triage system. Demographics and clinical features form the inputs. The model outputs a 3-class priority recommendation. </a:t>
            </a:r>
          </a:p>
          <a:p>
            <a:pPr>
              <a:lnSpc>
                <a:spcPct val="90000"/>
              </a:lnSpc>
              <a:spcAft>
                <a:spcPts val="600"/>
              </a:spcAft>
            </a:pPr>
            <a:r>
              <a:rPr lang="en-US" sz="1600" i="0" dirty="0">
                <a:effectLst/>
              </a:rPr>
              <a:t>GP: general practitioner.</a:t>
            </a:r>
            <a:endParaRPr lang="en-US" sz="1600" dirty="0"/>
          </a:p>
        </p:txBody>
      </p:sp>
      <p:pic>
        <p:nvPicPr>
          <p:cNvPr id="3" name="Picture 2">
            <a:extLst>
              <a:ext uri="{FF2B5EF4-FFF2-40B4-BE49-F238E27FC236}">
                <a16:creationId xmlns:a16="http://schemas.microsoft.com/office/drawing/2014/main" id="{84849563-A482-891B-8AE6-83307C3581E9}"/>
              </a:ext>
            </a:extLst>
          </p:cNvPr>
          <p:cNvPicPr>
            <a:picLocks noChangeAspect="1"/>
          </p:cNvPicPr>
          <p:nvPr/>
        </p:nvPicPr>
        <p:blipFill>
          <a:blip r:embed="rId3"/>
          <a:stretch>
            <a:fillRect/>
          </a:stretch>
        </p:blipFill>
        <p:spPr>
          <a:xfrm>
            <a:off x="4422371" y="2254413"/>
            <a:ext cx="7501496" cy="4107067"/>
          </a:xfrm>
          <a:prstGeom prst="rect">
            <a:avLst/>
          </a:prstGeom>
        </p:spPr>
      </p:pic>
    </p:spTree>
    <p:extLst>
      <p:ext uri="{BB962C8B-B14F-4D97-AF65-F5344CB8AC3E}">
        <p14:creationId xmlns:p14="http://schemas.microsoft.com/office/powerpoint/2010/main" val="3610181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27EA15-DBFC-0249-4177-9A7FDF694DD0}"/>
              </a:ext>
            </a:extLst>
          </p:cNvPr>
          <p:cNvPicPr>
            <a:picLocks noGrp="1" noChangeAspect="1"/>
          </p:cNvPicPr>
          <p:nvPr>
            <p:ph idx="1"/>
          </p:nvPr>
        </p:nvPicPr>
        <p:blipFill>
          <a:blip r:embed="rId3"/>
          <a:srcRect t="16500" b="10200"/>
          <a:stretch/>
        </p:blipFill>
        <p:spPr>
          <a:xfrm>
            <a:off x="2865384" y="1075174"/>
            <a:ext cx="9162498" cy="4365506"/>
          </a:xfrm>
          <a:prstGeom prst="rect">
            <a:avLst/>
          </a:prstGeom>
        </p:spPr>
      </p:pic>
      <p:sp>
        <p:nvSpPr>
          <p:cNvPr id="2" name="Title 1">
            <a:extLst>
              <a:ext uri="{FF2B5EF4-FFF2-40B4-BE49-F238E27FC236}">
                <a16:creationId xmlns:a16="http://schemas.microsoft.com/office/drawing/2014/main" id="{07CF3AD5-EFB9-5DFB-A451-AC3B587B7A1E}"/>
              </a:ext>
            </a:extLst>
          </p:cNvPr>
          <p:cNvSpPr>
            <a:spLocks noGrp="1"/>
          </p:cNvSpPr>
          <p:nvPr>
            <p:ph type="title"/>
          </p:nvPr>
        </p:nvSpPr>
        <p:spPr>
          <a:xfrm>
            <a:off x="167809"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4000" kern="1200" dirty="0">
                <a:solidFill>
                  <a:srgbClr val="FFFFFF"/>
                </a:solidFill>
                <a:latin typeface="+mj-lt"/>
                <a:ea typeface="+mj-ea"/>
                <a:cs typeface="+mj-cs"/>
              </a:rPr>
              <a:t>AI in Clinical Trials</a:t>
            </a:r>
          </a:p>
        </p:txBody>
      </p:sp>
    </p:spTree>
    <p:extLst>
      <p:ext uri="{BB962C8B-B14F-4D97-AF65-F5344CB8AC3E}">
        <p14:creationId xmlns:p14="http://schemas.microsoft.com/office/powerpoint/2010/main" val="2413937605"/>
      </p:ext>
    </p:extLst>
  </p:cSld>
  <p:clrMapOvr>
    <a:overrideClrMapping bg1="lt1" tx1="dk1" bg2="lt2" tx2="dk2" accent1="accent1" accent2="accent2" accent3="accent3" accent4="accent4" accent5="accent5" accent6="accent6" hlink="hlink" folHlink="folHlink"/>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2B32-B266-27C9-9F0E-A8519A5AE257}"/>
              </a:ext>
            </a:extLst>
          </p:cNvPr>
          <p:cNvSpPr>
            <a:spLocks noGrp="1"/>
          </p:cNvSpPr>
          <p:nvPr>
            <p:ph type="title"/>
          </p:nvPr>
        </p:nvSpPr>
        <p:spPr>
          <a:xfrm>
            <a:off x="621792" y="1161288"/>
            <a:ext cx="3602736" cy="4526280"/>
          </a:xfrm>
        </p:spPr>
        <p:txBody>
          <a:bodyPr>
            <a:normAutofit/>
          </a:bodyPr>
          <a:lstStyle/>
          <a:p>
            <a:r>
              <a:rPr lang="en-US" sz="4000" dirty="0"/>
              <a:t>Data Management and Analysis with AI</a:t>
            </a:r>
          </a:p>
        </p:txBody>
      </p:sp>
      <p:graphicFrame>
        <p:nvGraphicFramePr>
          <p:cNvPr id="5" name="Content Placeholder 2">
            <a:extLst>
              <a:ext uri="{FF2B5EF4-FFF2-40B4-BE49-F238E27FC236}">
                <a16:creationId xmlns:a16="http://schemas.microsoft.com/office/drawing/2014/main" id="{2C485D7A-A490-188A-9D67-F839EE13A247}"/>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708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5500-535D-61D7-FF24-4DBF40820EE9}"/>
              </a:ext>
            </a:extLst>
          </p:cNvPr>
          <p:cNvSpPr>
            <a:spLocks noGrp="1"/>
          </p:cNvSpPr>
          <p:nvPr>
            <p:ph type="title"/>
          </p:nvPr>
        </p:nvSpPr>
        <p:spPr>
          <a:xfrm>
            <a:off x="635000" y="640823"/>
            <a:ext cx="3418659" cy="5583148"/>
          </a:xfrm>
        </p:spPr>
        <p:txBody>
          <a:bodyPr anchor="ctr">
            <a:normAutofit/>
          </a:bodyPr>
          <a:lstStyle/>
          <a:p>
            <a:r>
              <a:rPr lang="en-US" sz="4800" dirty="0"/>
              <a:t>Monitoring and Outcome Assessment</a:t>
            </a:r>
          </a:p>
        </p:txBody>
      </p:sp>
      <p:graphicFrame>
        <p:nvGraphicFramePr>
          <p:cNvPr id="12" name="Content Placeholder 2">
            <a:extLst>
              <a:ext uri="{FF2B5EF4-FFF2-40B4-BE49-F238E27FC236}">
                <a16:creationId xmlns:a16="http://schemas.microsoft.com/office/drawing/2014/main" id="{F8777D2F-FDEC-8536-D059-F7A3AAFE5BE2}"/>
              </a:ext>
            </a:extLst>
          </p:cNvPr>
          <p:cNvGraphicFramePr>
            <a:graphicFrameLocks noGrp="1"/>
          </p:cNvGraphicFramePr>
          <p:nvPr>
            <p:ph idx="1"/>
            <p:extLst>
              <p:ext uri="{D42A27DB-BD31-4B8C-83A1-F6EECF244321}">
                <p14:modId xmlns:p14="http://schemas.microsoft.com/office/powerpoint/2010/main" val="395076278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5064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482600" y="-24714"/>
            <a:ext cx="11602308" cy="2010373"/>
          </a:xfrm>
        </p:spPr>
        <p:txBody>
          <a:bodyPr anchor="t"/>
          <a:lstStyle/>
          <a:p>
            <a:r>
              <a:rPr lang="en-US" sz="3000" dirty="0"/>
              <a:t>A Brief Introduction to AI: Machine Learning &amp; Deep Learning </a:t>
            </a:r>
          </a:p>
        </p:txBody>
      </p:sp>
      <p:sp>
        <p:nvSpPr>
          <p:cNvPr id="3" name="Content Placeholder 2">
            <a:extLst>
              <a:ext uri="{FF2B5EF4-FFF2-40B4-BE49-F238E27FC236}">
                <a16:creationId xmlns:a16="http://schemas.microsoft.com/office/drawing/2014/main" id="{D548537E-00BB-59D5-28B2-E3B9772EF0A9}"/>
              </a:ext>
            </a:extLst>
          </p:cNvPr>
          <p:cNvSpPr>
            <a:spLocks noGrp="1"/>
          </p:cNvSpPr>
          <p:nvPr>
            <p:ph idx="1"/>
          </p:nvPr>
        </p:nvSpPr>
        <p:spPr>
          <a:xfrm>
            <a:off x="482600" y="2142639"/>
            <a:ext cx="10506991" cy="4146950"/>
          </a:xfrm>
        </p:spPr>
        <p:txBody>
          <a:bodyPr>
            <a:normAutofit/>
          </a:bodyPr>
          <a:lstStyle/>
          <a:p>
            <a:endParaRPr lang="en-US" dirty="0"/>
          </a:p>
          <a:p>
            <a:endParaRPr lang="en-US" dirty="0"/>
          </a:p>
        </p:txBody>
      </p:sp>
      <p:pic>
        <p:nvPicPr>
          <p:cNvPr id="2054" name="Picture 6">
            <a:extLst>
              <a:ext uri="{FF2B5EF4-FFF2-40B4-BE49-F238E27FC236}">
                <a16:creationId xmlns:a16="http://schemas.microsoft.com/office/drawing/2014/main" id="{E51D7A2B-4827-7999-6A0A-3FC2F623B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621" y="593645"/>
            <a:ext cx="8546758" cy="5670710"/>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595B24-BA7C-E9BB-DE25-E7D92A5E846B}"/>
              </a:ext>
            </a:extLst>
          </p:cNvPr>
          <p:cNvSpPr txBox="1"/>
          <p:nvPr/>
        </p:nvSpPr>
        <p:spPr>
          <a:xfrm>
            <a:off x="399531" y="6359494"/>
            <a:ext cx="10972800" cy="523220"/>
          </a:xfrm>
          <a:prstGeom prst="rect">
            <a:avLst/>
          </a:prstGeom>
          <a:noFill/>
        </p:spPr>
        <p:txBody>
          <a:bodyPr wrap="square" rtlCol="0">
            <a:spAutoFit/>
          </a:bodyPr>
          <a:lstStyle/>
          <a:p>
            <a:r>
              <a:rPr lang="en-US" sz="1400" dirty="0"/>
              <a:t>Image with permission from Huang, Bowen &amp; Huang, </a:t>
            </a:r>
            <a:r>
              <a:rPr lang="en-US" sz="1400" dirty="0" err="1"/>
              <a:t>Haoran</a:t>
            </a:r>
            <a:r>
              <a:rPr lang="en-US" sz="1400" dirty="0"/>
              <a:t> &amp; Zhang, </a:t>
            </a:r>
            <a:r>
              <a:rPr lang="en-US" sz="1400" dirty="0" err="1"/>
              <a:t>Shuting</a:t>
            </a:r>
            <a:r>
              <a:rPr lang="en-US" sz="1400" dirty="0"/>
              <a:t> &amp; Zhang, </a:t>
            </a:r>
            <a:r>
              <a:rPr lang="en-US" sz="1400" dirty="0" err="1"/>
              <a:t>Dingyue</a:t>
            </a:r>
            <a:r>
              <a:rPr lang="en-US" sz="1400" dirty="0"/>
              <a:t> &amp; Shi, </a:t>
            </a:r>
            <a:r>
              <a:rPr lang="en-US" sz="1400" dirty="0" err="1"/>
              <a:t>Qingya</a:t>
            </a:r>
            <a:r>
              <a:rPr lang="en-US" sz="1400" dirty="0"/>
              <a:t> &amp; Liu, Jianzhou &amp; Guo, </a:t>
            </a:r>
            <a:r>
              <a:rPr lang="en-US" sz="1400" dirty="0" err="1"/>
              <a:t>Junchao</a:t>
            </a:r>
            <a:r>
              <a:rPr lang="en-US" sz="1400" dirty="0"/>
              <a:t>. (2022). Artificial intelligence in pancreatic cancer. </a:t>
            </a:r>
            <a:r>
              <a:rPr lang="en-US" sz="1400" dirty="0" err="1"/>
              <a:t>Theranostics</a:t>
            </a:r>
            <a:r>
              <a:rPr lang="en-US" sz="1400" dirty="0"/>
              <a:t>. Via Creative Commons License CC BY 4.0</a:t>
            </a:r>
          </a:p>
        </p:txBody>
      </p:sp>
    </p:spTree>
    <p:extLst>
      <p:ext uri="{BB962C8B-B14F-4D97-AF65-F5344CB8AC3E}">
        <p14:creationId xmlns:p14="http://schemas.microsoft.com/office/powerpoint/2010/main" val="1006689701"/>
      </p:ext>
    </p:extLst>
  </p:cSld>
  <p:clrMapOvr>
    <a:masterClrMapping/>
  </p:clrMapOvr>
  <mc:AlternateContent xmlns:mc="http://schemas.openxmlformats.org/markup-compatibility/2006" xmlns:p14="http://schemas.microsoft.com/office/powerpoint/2010/main">
    <mc:Choice Requires="p14">
      <p:transition spd="slow" p14:dur="2000" advTm="30205"/>
    </mc:Choice>
    <mc:Fallback xmlns="">
      <p:transition spd="slow" advTm="3020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a:extLst>
            <a:ext uri="{FF2B5EF4-FFF2-40B4-BE49-F238E27FC236}">
              <a16:creationId xmlns:a16="http://schemas.microsoft.com/office/drawing/2014/main" id="{1D57F42D-F247-3150-3529-9F035677309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2F5342-9BD3-A21A-7C10-2844C4A1C28B}"/>
              </a:ext>
            </a:extLst>
          </p:cNvPr>
          <p:cNvSpPr>
            <a:spLocks noGrp="1"/>
          </p:cNvSpPr>
          <p:nvPr>
            <p:ph idx="1"/>
          </p:nvPr>
        </p:nvSpPr>
        <p:spPr/>
        <p:txBody>
          <a:bodyPr>
            <a:normAutofit/>
          </a:bodyPr>
          <a:lstStyle/>
          <a:p>
            <a:r>
              <a:rPr lang="en-US" sz="4800" dirty="0"/>
              <a:t>Challenges </a:t>
            </a:r>
          </a:p>
        </p:txBody>
      </p:sp>
    </p:spTree>
    <p:extLst>
      <p:ext uri="{BB962C8B-B14F-4D97-AF65-F5344CB8AC3E}">
        <p14:creationId xmlns:p14="http://schemas.microsoft.com/office/powerpoint/2010/main" val="3743293673"/>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70A2-A194-02A3-0CD5-692395C88DE5}"/>
              </a:ext>
            </a:extLst>
          </p:cNvPr>
          <p:cNvSpPr>
            <a:spLocks noGrp="1"/>
          </p:cNvSpPr>
          <p:nvPr>
            <p:ph type="title"/>
          </p:nvPr>
        </p:nvSpPr>
        <p:spPr>
          <a:xfrm>
            <a:off x="635000" y="640823"/>
            <a:ext cx="3418659" cy="5583148"/>
          </a:xfrm>
        </p:spPr>
        <p:txBody>
          <a:bodyPr anchor="ctr">
            <a:normAutofit/>
          </a:bodyPr>
          <a:lstStyle/>
          <a:p>
            <a:r>
              <a:rPr lang="en-US" sz="4800" dirty="0"/>
              <a:t>Challenges  </a:t>
            </a:r>
          </a:p>
        </p:txBody>
      </p:sp>
      <p:graphicFrame>
        <p:nvGraphicFramePr>
          <p:cNvPr id="5" name="Content Placeholder 2">
            <a:extLst>
              <a:ext uri="{FF2B5EF4-FFF2-40B4-BE49-F238E27FC236}">
                <a16:creationId xmlns:a16="http://schemas.microsoft.com/office/drawing/2014/main" id="{5E0005EE-298B-ABAB-8E19-20CFF9CC31AF}"/>
              </a:ext>
            </a:extLst>
          </p:cNvPr>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2479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6CE5-4DC5-603B-40F0-6B1D16942DB6}"/>
              </a:ext>
            </a:extLst>
          </p:cNvPr>
          <p:cNvSpPr>
            <a:spLocks noGrp="1"/>
          </p:cNvSpPr>
          <p:nvPr>
            <p:ph type="title"/>
          </p:nvPr>
        </p:nvSpPr>
        <p:spPr>
          <a:xfrm>
            <a:off x="482600" y="124301"/>
            <a:ext cx="10634472" cy="2157984"/>
          </a:xfrm>
        </p:spPr>
        <p:txBody>
          <a:bodyPr/>
          <a:lstStyle/>
          <a:p>
            <a:r>
              <a:rPr lang="en-US" sz="5400" dirty="0"/>
              <a:t>Ethical Considerations</a:t>
            </a:r>
          </a:p>
        </p:txBody>
      </p:sp>
      <p:graphicFrame>
        <p:nvGraphicFramePr>
          <p:cNvPr id="5" name="Content Placeholder 2">
            <a:extLst>
              <a:ext uri="{FF2B5EF4-FFF2-40B4-BE49-F238E27FC236}">
                <a16:creationId xmlns:a16="http://schemas.microsoft.com/office/drawing/2014/main" id="{5DC0540B-B014-37BB-4DEE-0B03520AF493}"/>
              </a:ext>
            </a:extLst>
          </p:cNvPr>
          <p:cNvGraphicFramePr>
            <a:graphicFrameLocks noGrp="1"/>
          </p:cNvGraphicFramePr>
          <p:nvPr>
            <p:ph idx="1"/>
            <p:extLst>
              <p:ext uri="{D42A27DB-BD31-4B8C-83A1-F6EECF244321}">
                <p14:modId xmlns:p14="http://schemas.microsoft.com/office/powerpoint/2010/main" val="36347263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843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A3A-87EF-7B96-293D-B27ED70B648D}"/>
              </a:ext>
            </a:extLst>
          </p:cNvPr>
          <p:cNvSpPr>
            <a:spLocks noGrp="1"/>
          </p:cNvSpPr>
          <p:nvPr>
            <p:ph type="title"/>
          </p:nvPr>
        </p:nvSpPr>
        <p:spPr>
          <a:xfrm>
            <a:off x="1043631" y="873940"/>
            <a:ext cx="4928291" cy="1035781"/>
          </a:xfrm>
        </p:spPr>
        <p:txBody>
          <a:bodyPr anchor="ctr">
            <a:normAutofit fontScale="90000"/>
          </a:bodyPr>
          <a:lstStyle/>
          <a:p>
            <a:r>
              <a:rPr lang="en-US" sz="3300" dirty="0"/>
              <a:t>The Future of AI in Ophthalmology</a:t>
            </a:r>
          </a:p>
        </p:txBody>
      </p:sp>
      <p:sp>
        <p:nvSpPr>
          <p:cNvPr id="4" name="Rectangle 1">
            <a:extLst>
              <a:ext uri="{FF2B5EF4-FFF2-40B4-BE49-F238E27FC236}">
                <a16:creationId xmlns:a16="http://schemas.microsoft.com/office/drawing/2014/main" id="{A745C014-D077-31D6-A13C-98E23CC30894}"/>
              </a:ext>
            </a:extLst>
          </p:cNvPr>
          <p:cNvSpPr>
            <a:spLocks noGrp="1" noChangeArrowheads="1"/>
          </p:cNvSpPr>
          <p:nvPr>
            <p:ph idx="1"/>
          </p:nvPr>
        </p:nvSpPr>
        <p:spPr bwMode="auto">
          <a:xfrm>
            <a:off x="591711" y="2135277"/>
            <a:ext cx="5687523" cy="40588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fontScale="92500" lnSpcReduction="20000"/>
          </a:bodyPr>
          <a:lstStyle/>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rPr>
              <a:t>AI-Driven Surgeries</a:t>
            </a:r>
            <a:r>
              <a:rPr kumimoji="0" lang="en-US" altLang="en-US" b="0" i="0" u="none" strike="noStrike" cap="none" normalizeH="0" baseline="0" dirty="0">
                <a:ln>
                  <a:noFill/>
                </a:ln>
                <a:effectLst/>
              </a:rPr>
              <a:t>: AI enhances surgical precision, providing real-time feedback to improve outcomes and reduce errors.</a:t>
            </a:r>
          </a:p>
          <a:p>
            <a:pPr marL="0" marR="0" lvl="0" indent="0" defTabSz="914400" rtl="0" eaLnBrk="0" fontAlgn="base" latinLnBrk="0" hangingPunct="0">
              <a:spcBef>
                <a:spcPct val="0"/>
              </a:spcBef>
              <a:spcAft>
                <a:spcPts val="600"/>
              </a:spcAft>
              <a:buClrTx/>
              <a:buSzTx/>
              <a:buFontTx/>
              <a:buChar char="•"/>
              <a:tabLst/>
            </a:pP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rPr>
              <a:t>Personalized Medicine</a:t>
            </a:r>
            <a:r>
              <a:rPr kumimoji="0" lang="en-US" altLang="en-US" b="0" i="0" u="none" strike="noStrike" cap="none" normalizeH="0" baseline="0" dirty="0">
                <a:ln>
                  <a:noFill/>
                </a:ln>
                <a:effectLst/>
              </a:rPr>
              <a:t>: AI creates tailored treatment plans based on individual data, leading to more effective therapies for eye diseases.</a:t>
            </a:r>
          </a:p>
          <a:p>
            <a:pPr marL="0" marR="0" lvl="0" indent="0" defTabSz="914400" rtl="0" eaLnBrk="0" fontAlgn="base" latinLnBrk="0" hangingPunct="0">
              <a:spcBef>
                <a:spcPct val="0"/>
              </a:spcBef>
              <a:spcAft>
                <a:spcPts val="600"/>
              </a:spcAft>
              <a:buClrTx/>
              <a:buSzTx/>
              <a:buFontTx/>
              <a:buChar char="•"/>
              <a:tabLst/>
            </a:pP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rPr>
              <a:t>Global Accessibility</a:t>
            </a:r>
            <a:r>
              <a:rPr kumimoji="0" lang="en-US" altLang="en-US" b="0" i="0" u="none" strike="noStrike" cap="none" normalizeH="0" baseline="0" dirty="0">
                <a:ln>
                  <a:noFill/>
                </a:ln>
                <a:effectLst/>
              </a:rPr>
              <a:t>: AI tools extend high-quality eye care to underserved regions, improving diagnostics and treatment availability. </a:t>
            </a:r>
          </a:p>
        </p:txBody>
      </p:sp>
      <p:pic>
        <p:nvPicPr>
          <p:cNvPr id="5" name="Picture 4">
            <a:extLst>
              <a:ext uri="{FF2B5EF4-FFF2-40B4-BE49-F238E27FC236}">
                <a16:creationId xmlns:a16="http://schemas.microsoft.com/office/drawing/2014/main" id="{BE7C87CD-E308-8443-1739-E0CB138BBB0E}"/>
              </a:ext>
            </a:extLst>
          </p:cNvPr>
          <p:cNvPicPr>
            <a:picLocks noChangeAspect="1"/>
          </p:cNvPicPr>
          <p:nvPr/>
        </p:nvPicPr>
        <p:blipFill>
          <a:blip r:embed="rId3"/>
          <a:srcRect r="-1" b="17841"/>
          <a:stretch/>
        </p:blipFill>
        <p:spPr>
          <a:xfrm>
            <a:off x="6788383" y="613148"/>
            <a:ext cx="4565417" cy="2679192"/>
          </a:xfrm>
          <a:prstGeom prst="rect">
            <a:avLst/>
          </a:prstGeom>
        </p:spPr>
      </p:pic>
      <p:pic>
        <p:nvPicPr>
          <p:cNvPr id="6" name="Picture 5">
            <a:extLst>
              <a:ext uri="{FF2B5EF4-FFF2-40B4-BE49-F238E27FC236}">
                <a16:creationId xmlns:a16="http://schemas.microsoft.com/office/drawing/2014/main" id="{C6530F98-AAA5-DEAF-FD81-6D9ADD0959C3}"/>
              </a:ext>
            </a:extLst>
          </p:cNvPr>
          <p:cNvPicPr>
            <a:picLocks noChangeAspect="1"/>
          </p:cNvPicPr>
          <p:nvPr/>
        </p:nvPicPr>
        <p:blipFill>
          <a:blip r:embed="rId4"/>
          <a:srcRect l="2314" r="149"/>
          <a:stretch/>
        </p:blipFill>
        <p:spPr>
          <a:xfrm>
            <a:off x="6788383" y="3528753"/>
            <a:ext cx="4565417" cy="2679192"/>
          </a:xfrm>
          <a:prstGeom prst="rect">
            <a:avLst/>
          </a:prstGeom>
        </p:spPr>
      </p:pic>
    </p:spTree>
    <p:extLst>
      <p:ext uri="{BB962C8B-B14F-4D97-AF65-F5344CB8AC3E}">
        <p14:creationId xmlns:p14="http://schemas.microsoft.com/office/powerpoint/2010/main" val="2919765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6380-E2CC-E844-C5F2-4B3F5B1592B6}"/>
              </a:ext>
            </a:extLst>
          </p:cNvPr>
          <p:cNvSpPr>
            <a:spLocks noGrp="1"/>
          </p:cNvSpPr>
          <p:nvPr>
            <p:ph type="title" idx="4294967295"/>
          </p:nvPr>
        </p:nvSpPr>
        <p:spPr>
          <a:xfrm>
            <a:off x="0" y="115888"/>
            <a:ext cx="11755438" cy="1435100"/>
          </a:xfrm>
        </p:spPr>
        <p:txBody>
          <a:bodyPr/>
          <a:lstStyle/>
          <a:p>
            <a:r>
              <a:rPr lang="en-US" sz="4400" dirty="0"/>
              <a:t>Foundational models and Federated learning </a:t>
            </a:r>
          </a:p>
        </p:txBody>
      </p:sp>
      <p:pic>
        <p:nvPicPr>
          <p:cNvPr id="1026" name="Picture 2" descr="Refer to caption">
            <a:extLst>
              <a:ext uri="{FF2B5EF4-FFF2-40B4-BE49-F238E27FC236}">
                <a16:creationId xmlns:a16="http://schemas.microsoft.com/office/drawing/2014/main" id="{E737901A-E186-62C0-44AC-BB171A21E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112" y="1271700"/>
            <a:ext cx="10423668" cy="50541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2CA2269-11DB-2FB8-4033-6349964309F8}"/>
              </a:ext>
            </a:extLst>
          </p:cNvPr>
          <p:cNvSpPr txBox="1"/>
          <p:nvPr/>
        </p:nvSpPr>
        <p:spPr>
          <a:xfrm>
            <a:off x="0" y="6327526"/>
            <a:ext cx="12192000" cy="584775"/>
          </a:xfrm>
          <a:prstGeom prst="rect">
            <a:avLst/>
          </a:prstGeom>
          <a:noFill/>
        </p:spPr>
        <p:txBody>
          <a:bodyPr wrap="square">
            <a:spAutoFit/>
          </a:bodyPr>
          <a:lstStyle/>
          <a:p>
            <a:r>
              <a:rPr lang="en-US" sz="1600" dirty="0"/>
              <a:t>Federated Foundation Models: Privacy-Preserving and Collaborative Learning for Large Models. arXiv:2305.11414v3 [</a:t>
            </a:r>
            <a:r>
              <a:rPr lang="en-US" sz="1600" dirty="0" err="1"/>
              <a:t>cs.LG</a:t>
            </a:r>
            <a:r>
              <a:rPr lang="en-US" sz="1600" dirty="0"/>
              <a:t>] 19 Mar 2024. License: </a:t>
            </a:r>
            <a:r>
              <a:rPr lang="en-US" sz="1600" dirty="0" err="1"/>
              <a:t>arXiv.org</a:t>
            </a:r>
            <a:r>
              <a:rPr lang="en-US" sz="1600" dirty="0"/>
              <a:t> perpetual non-exclusive license</a:t>
            </a:r>
          </a:p>
        </p:txBody>
      </p:sp>
    </p:spTree>
    <p:extLst>
      <p:ext uri="{BB962C8B-B14F-4D97-AF65-F5344CB8AC3E}">
        <p14:creationId xmlns:p14="http://schemas.microsoft.com/office/powerpoint/2010/main" val="2309337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5151"/>
    </mc:Choice>
    <mc:Fallback xmlns="">
      <p:transition spd="slow" advTm="65151"/>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65AC-8B71-8E12-B4CE-67D13BADC01E}"/>
              </a:ext>
            </a:extLst>
          </p:cNvPr>
          <p:cNvSpPr>
            <a:spLocks noGrp="1"/>
          </p:cNvSpPr>
          <p:nvPr>
            <p:ph type="title"/>
          </p:nvPr>
        </p:nvSpPr>
        <p:spPr>
          <a:xfrm>
            <a:off x="482600" y="676960"/>
            <a:ext cx="10634472" cy="1272423"/>
          </a:xfrm>
        </p:spPr>
        <p:txBody>
          <a:bodyPr/>
          <a:lstStyle/>
          <a:p>
            <a:r>
              <a:rPr lang="en-US" dirty="0"/>
              <a:t>Conclusion</a:t>
            </a:r>
          </a:p>
        </p:txBody>
      </p:sp>
      <p:sp>
        <p:nvSpPr>
          <p:cNvPr id="3" name="Content Placeholder 2">
            <a:extLst>
              <a:ext uri="{FF2B5EF4-FFF2-40B4-BE49-F238E27FC236}">
                <a16:creationId xmlns:a16="http://schemas.microsoft.com/office/drawing/2014/main" id="{18F57B76-0AC7-B570-4825-8E2344C844AC}"/>
              </a:ext>
            </a:extLst>
          </p:cNvPr>
          <p:cNvSpPr>
            <a:spLocks noGrp="1"/>
          </p:cNvSpPr>
          <p:nvPr>
            <p:ph idx="1"/>
          </p:nvPr>
        </p:nvSpPr>
        <p:spPr>
          <a:xfrm>
            <a:off x="482600" y="2250832"/>
            <a:ext cx="10506991" cy="3628760"/>
          </a:xfrm>
        </p:spPr>
        <p:txBody>
          <a:bodyPr>
            <a:normAutofit/>
          </a:bodyPr>
          <a:lstStyle/>
          <a:p>
            <a:pPr marL="342900" indent="-342900">
              <a:buFont typeface="Arial" panose="020B0604020202020204" pitchFamily="34" charset="0"/>
              <a:buChar char="•"/>
            </a:pPr>
            <a:r>
              <a:rPr lang="en-US" dirty="0"/>
              <a:t>Rapid growth over the past decade</a:t>
            </a:r>
          </a:p>
          <a:p>
            <a:pPr marL="342900" indent="-342900">
              <a:buFont typeface="Arial" panose="020B0604020202020204" pitchFamily="34" charset="0"/>
              <a:buChar char="•"/>
            </a:pPr>
            <a:r>
              <a:rPr lang="en-US" dirty="0"/>
              <a:t>Prediction and generation tasks</a:t>
            </a:r>
          </a:p>
          <a:p>
            <a:pPr marL="342900" indent="-342900">
              <a:buFont typeface="Arial" panose="020B0604020202020204" pitchFamily="34" charset="0"/>
              <a:buChar char="•"/>
            </a:pPr>
            <a:r>
              <a:rPr lang="en-US" dirty="0"/>
              <a:t>Auto machine learning technologies will allow more researchers easier access to AI tools for research and analysis</a:t>
            </a:r>
          </a:p>
          <a:p>
            <a:pPr marL="342900" indent="-342900">
              <a:buFont typeface="Arial" panose="020B0604020202020204" pitchFamily="34" charset="0"/>
              <a:buChar char="•"/>
            </a:pPr>
            <a:r>
              <a:rPr lang="en-US" dirty="0"/>
              <a:t>Data sharing restrictions - federated learning </a:t>
            </a:r>
          </a:p>
          <a:p>
            <a:pPr marL="342900" indent="-342900">
              <a:buFont typeface="Arial" panose="020B0604020202020204" pitchFamily="34" charset="0"/>
              <a:buChar char="•"/>
            </a:pPr>
            <a:r>
              <a:rPr lang="en-US" dirty="0"/>
              <a:t>AI is still in its infancy with a promising future of providing clinically useful biomarkers and enabling personalized treatment</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142191148"/>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4"/>
          <p:cNvSpPr txBox="1">
            <a:spLocks noGrp="1"/>
          </p:cNvSpPr>
          <p:nvPr>
            <p:ph type="title"/>
          </p:nvPr>
        </p:nvSpPr>
        <p:spPr>
          <a:xfrm>
            <a:off x="838200" y="365125"/>
            <a:ext cx="593024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Acknowledgement</a:t>
            </a:r>
            <a:endParaRPr dirty="0"/>
          </a:p>
        </p:txBody>
      </p:sp>
      <p:pic>
        <p:nvPicPr>
          <p:cNvPr id="304" name="Google Shape;304;p24"/>
          <p:cNvPicPr preferRelativeResize="0"/>
          <p:nvPr/>
        </p:nvPicPr>
        <p:blipFill rotWithShape="1">
          <a:blip r:embed="rId3">
            <a:alphaModFix/>
          </a:blip>
          <a:srcRect l="-465800" t="1351980" r="465800" b="-1351980"/>
          <a:stretch/>
        </p:blipFill>
        <p:spPr>
          <a:xfrm>
            <a:off x="152400" y="6329363"/>
            <a:ext cx="1781175" cy="342900"/>
          </a:xfrm>
          <a:prstGeom prst="rect">
            <a:avLst/>
          </a:prstGeom>
          <a:noFill/>
          <a:ln>
            <a:noFill/>
          </a:ln>
        </p:spPr>
      </p:pic>
      <p:pic>
        <p:nvPicPr>
          <p:cNvPr id="305" name="Google Shape;305;p24"/>
          <p:cNvPicPr preferRelativeResize="0"/>
          <p:nvPr/>
        </p:nvPicPr>
        <p:blipFill>
          <a:blip r:embed="rId3">
            <a:alphaModFix/>
          </a:blip>
          <a:stretch>
            <a:fillRect/>
          </a:stretch>
        </p:blipFill>
        <p:spPr>
          <a:xfrm>
            <a:off x="6541296" y="4374217"/>
            <a:ext cx="5650703" cy="962893"/>
          </a:xfrm>
          <a:prstGeom prst="rect">
            <a:avLst/>
          </a:prstGeom>
          <a:noFill/>
          <a:ln>
            <a:noFill/>
          </a:ln>
        </p:spPr>
      </p:pic>
      <p:pic>
        <p:nvPicPr>
          <p:cNvPr id="306" name="Google Shape;306;p24"/>
          <p:cNvPicPr preferRelativeResize="0"/>
          <p:nvPr/>
        </p:nvPicPr>
        <p:blipFill>
          <a:blip r:embed="rId4">
            <a:alphaModFix/>
          </a:blip>
          <a:stretch>
            <a:fillRect/>
          </a:stretch>
        </p:blipFill>
        <p:spPr>
          <a:xfrm>
            <a:off x="6475308" y="2058599"/>
            <a:ext cx="5650703" cy="2082644"/>
          </a:xfrm>
          <a:prstGeom prst="rect">
            <a:avLst/>
          </a:prstGeom>
          <a:noFill/>
          <a:ln>
            <a:noFill/>
          </a:ln>
        </p:spPr>
      </p:pic>
      <p:pic>
        <p:nvPicPr>
          <p:cNvPr id="307" name="Google Shape;307;p24"/>
          <p:cNvPicPr preferRelativeResize="0"/>
          <p:nvPr/>
        </p:nvPicPr>
        <p:blipFill>
          <a:blip r:embed="rId5">
            <a:alphaModFix/>
          </a:blip>
          <a:stretch>
            <a:fillRect/>
          </a:stretch>
        </p:blipFill>
        <p:spPr>
          <a:xfrm>
            <a:off x="5825765" y="437233"/>
            <a:ext cx="3041323" cy="1530200"/>
          </a:xfrm>
          <a:prstGeom prst="rect">
            <a:avLst/>
          </a:prstGeom>
          <a:noFill/>
          <a:ln>
            <a:noFill/>
          </a:ln>
        </p:spPr>
      </p:pic>
      <p:sp>
        <p:nvSpPr>
          <p:cNvPr id="2" name="Rectangle 1">
            <a:extLst>
              <a:ext uri="{FF2B5EF4-FFF2-40B4-BE49-F238E27FC236}">
                <a16:creationId xmlns:a16="http://schemas.microsoft.com/office/drawing/2014/main" id="{5B51C428-3C3E-5906-B8D5-F475D84DB08E}"/>
              </a:ext>
            </a:extLst>
          </p:cNvPr>
          <p:cNvSpPr/>
          <p:nvPr/>
        </p:nvSpPr>
        <p:spPr>
          <a:xfrm>
            <a:off x="307498" y="4843227"/>
            <a:ext cx="2715808"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Grant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NIH CORE Grant P30 EY08098</a:t>
            </a:r>
          </a:p>
        </p:txBody>
      </p:sp>
      <p:pic>
        <p:nvPicPr>
          <p:cNvPr id="1026" name="Picture 2" descr="Jewish Healthcare Foundation Approves $1.6M in Grants Including New Funding  to Catalyze an Autonomous Patient Safety Industry in Pittsburgh and to  Support an Arts and Education Program to Combat Hate - Jewish">
            <a:extLst>
              <a:ext uri="{FF2B5EF4-FFF2-40B4-BE49-F238E27FC236}">
                <a16:creationId xmlns:a16="http://schemas.microsoft.com/office/drawing/2014/main" id="{7A4EA9A8-1647-6444-FA55-DEE18CEC80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2598" y="578637"/>
            <a:ext cx="3123413" cy="12688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10;&#10;Description automatically generated">
            <a:extLst>
              <a:ext uri="{FF2B5EF4-FFF2-40B4-BE49-F238E27FC236}">
                <a16:creationId xmlns:a16="http://schemas.microsoft.com/office/drawing/2014/main" id="{C7F9B5AB-AB94-314C-D871-D041873EEB94}"/>
              </a:ext>
            </a:extLst>
          </p:cNvPr>
          <p:cNvPicPr>
            <a:picLocks noChangeAspect="1"/>
          </p:cNvPicPr>
          <p:nvPr/>
        </p:nvPicPr>
        <p:blipFill>
          <a:blip r:embed="rId7"/>
          <a:stretch>
            <a:fillRect/>
          </a:stretch>
        </p:blipFill>
        <p:spPr>
          <a:xfrm>
            <a:off x="311834" y="1507934"/>
            <a:ext cx="4545060" cy="3049037"/>
          </a:xfrm>
          <a:prstGeom prst="rect">
            <a:avLst/>
          </a:prstGeom>
        </p:spPr>
      </p:pic>
      <p:sp>
        <p:nvSpPr>
          <p:cNvPr id="5" name="TextBox 4">
            <a:extLst>
              <a:ext uri="{FF2B5EF4-FFF2-40B4-BE49-F238E27FC236}">
                <a16:creationId xmlns:a16="http://schemas.microsoft.com/office/drawing/2014/main" id="{71FADE16-C518-73DB-379F-1DB92E13D9DA}"/>
              </a:ext>
            </a:extLst>
          </p:cNvPr>
          <p:cNvSpPr txBox="1"/>
          <p:nvPr/>
        </p:nvSpPr>
        <p:spPr>
          <a:xfrm>
            <a:off x="3433665" y="4374217"/>
            <a:ext cx="2108719"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Kiran 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Josh Ong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Brian Rosario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Amrish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Selvam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Md Abdul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Supriya Arora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Jose Alain Sahel</a:t>
            </a:r>
          </a:p>
        </p:txBody>
      </p:sp>
    </p:spTree>
  </p:cSld>
  <p:clrMapOvr>
    <a:masterClrMapping/>
  </p:clrMapOvr>
  <mc:AlternateContent xmlns:mc="http://schemas.openxmlformats.org/markup-compatibility/2006" xmlns:p14="http://schemas.microsoft.com/office/powerpoint/2010/main">
    <mc:Choice Requires="p14">
      <p:transition spd="slow" p14:dur="2000" advTm="6277"/>
    </mc:Choice>
    <mc:Fallback xmlns="">
      <p:transition spd="slow" advTm="6277"/>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C1D3-B9A0-7371-5DFC-9A509DEAB577}"/>
              </a:ext>
            </a:extLst>
          </p:cNvPr>
          <p:cNvSpPr>
            <a:spLocks noGrp="1"/>
          </p:cNvSpPr>
          <p:nvPr>
            <p:ph type="title"/>
          </p:nvPr>
        </p:nvSpPr>
        <p:spPr>
          <a:xfrm>
            <a:off x="277824" y="195883"/>
            <a:ext cx="10515600" cy="766849"/>
          </a:xfrm>
        </p:spPr>
        <p:txBody>
          <a:bodyPr>
            <a:normAutofit/>
          </a:bodyPr>
          <a:lstStyle/>
          <a:p>
            <a:r>
              <a:rPr lang="en-US" sz="3600" b="1" dirty="0">
                <a:solidFill>
                  <a:schemeClr val="accent2">
                    <a:lumMod val="50000"/>
                  </a:schemeClr>
                </a:solidFill>
                <a:latin typeface="Bookman Old Style" panose="02050604050505020204" pitchFamily="18" charset="0"/>
              </a:rPr>
              <a:t>Choroidal Analysis Research (CAR) Team</a:t>
            </a:r>
          </a:p>
        </p:txBody>
      </p:sp>
      <p:pic>
        <p:nvPicPr>
          <p:cNvPr id="4" name="Picture 4" descr="Picture 4">
            <a:extLst>
              <a:ext uri="{FF2B5EF4-FFF2-40B4-BE49-F238E27FC236}">
                <a16:creationId xmlns:a16="http://schemas.microsoft.com/office/drawing/2014/main" id="{3FD4792E-FA67-2DDC-B2C6-0C2CAD4CB6CA}"/>
              </a:ext>
            </a:extLst>
          </p:cNvPr>
          <p:cNvPicPr>
            <a:picLocks/>
          </p:cNvPicPr>
          <p:nvPr/>
        </p:nvPicPr>
        <p:blipFill>
          <a:blip r:embed="rId2"/>
          <a:stretch>
            <a:fillRect/>
          </a:stretch>
        </p:blipFill>
        <p:spPr>
          <a:xfrm>
            <a:off x="6778209" y="3925722"/>
            <a:ext cx="1234440" cy="1280160"/>
          </a:xfrm>
          <a:prstGeom prst="rect">
            <a:avLst/>
          </a:prstGeom>
          <a:ln w="12700" cap="flat">
            <a:noFill/>
            <a:miter lim="400000"/>
          </a:ln>
          <a:effectLst/>
        </p:spPr>
      </p:pic>
      <p:pic>
        <p:nvPicPr>
          <p:cNvPr id="5" name="Picture 6" descr="Picture 6">
            <a:extLst>
              <a:ext uri="{FF2B5EF4-FFF2-40B4-BE49-F238E27FC236}">
                <a16:creationId xmlns:a16="http://schemas.microsoft.com/office/drawing/2014/main" id="{B10AA718-E3D2-E771-0BBF-8EBEBC2E37C9}"/>
              </a:ext>
            </a:extLst>
          </p:cNvPr>
          <p:cNvPicPr>
            <a:picLocks/>
          </p:cNvPicPr>
          <p:nvPr/>
        </p:nvPicPr>
        <p:blipFill>
          <a:blip r:embed="rId3"/>
          <a:stretch>
            <a:fillRect/>
          </a:stretch>
        </p:blipFill>
        <p:spPr>
          <a:xfrm>
            <a:off x="8059474" y="3925722"/>
            <a:ext cx="1234440" cy="1280160"/>
          </a:xfrm>
          <a:prstGeom prst="rect">
            <a:avLst/>
          </a:prstGeom>
          <a:ln w="12700" cap="flat">
            <a:noFill/>
            <a:miter lim="400000"/>
          </a:ln>
          <a:effectLst/>
        </p:spPr>
      </p:pic>
      <p:pic>
        <p:nvPicPr>
          <p:cNvPr id="6" name="Picture 8" descr="Picture 8">
            <a:extLst>
              <a:ext uri="{FF2B5EF4-FFF2-40B4-BE49-F238E27FC236}">
                <a16:creationId xmlns:a16="http://schemas.microsoft.com/office/drawing/2014/main" id="{7860010E-9C15-3ACF-114E-D6B34AB75EC0}"/>
              </a:ext>
            </a:extLst>
          </p:cNvPr>
          <p:cNvPicPr>
            <a:picLocks/>
          </p:cNvPicPr>
          <p:nvPr/>
        </p:nvPicPr>
        <p:blipFill>
          <a:blip r:embed="rId4"/>
          <a:stretch>
            <a:fillRect/>
          </a:stretch>
        </p:blipFill>
        <p:spPr>
          <a:xfrm>
            <a:off x="8488121" y="1376972"/>
            <a:ext cx="1371600" cy="1463040"/>
          </a:xfrm>
          <a:prstGeom prst="rect">
            <a:avLst/>
          </a:prstGeom>
          <a:ln w="12700" cap="flat">
            <a:noFill/>
            <a:miter lim="400000"/>
          </a:ln>
          <a:effectLst/>
        </p:spPr>
      </p:pic>
      <p:pic>
        <p:nvPicPr>
          <p:cNvPr id="7" name="Picture 10" descr="Picture 10">
            <a:extLst>
              <a:ext uri="{FF2B5EF4-FFF2-40B4-BE49-F238E27FC236}">
                <a16:creationId xmlns:a16="http://schemas.microsoft.com/office/drawing/2014/main" id="{8EA6F758-A916-C953-3FE2-DC3A26C3B205}"/>
              </a:ext>
            </a:extLst>
          </p:cNvPr>
          <p:cNvPicPr>
            <a:picLocks/>
          </p:cNvPicPr>
          <p:nvPr/>
        </p:nvPicPr>
        <p:blipFill>
          <a:blip r:embed="rId5"/>
          <a:stretch>
            <a:fillRect/>
          </a:stretch>
        </p:blipFill>
        <p:spPr>
          <a:xfrm>
            <a:off x="960679" y="1409288"/>
            <a:ext cx="1371600" cy="1463040"/>
          </a:xfrm>
          <a:prstGeom prst="rect">
            <a:avLst/>
          </a:prstGeom>
          <a:ln w="12700" cap="flat">
            <a:noFill/>
            <a:miter lim="400000"/>
          </a:ln>
          <a:effectLst/>
        </p:spPr>
      </p:pic>
      <p:pic>
        <p:nvPicPr>
          <p:cNvPr id="8" name="Picture 12" descr="Picture 12">
            <a:extLst>
              <a:ext uri="{FF2B5EF4-FFF2-40B4-BE49-F238E27FC236}">
                <a16:creationId xmlns:a16="http://schemas.microsoft.com/office/drawing/2014/main" id="{54222488-4C53-8A9D-782E-E9784059924C}"/>
              </a:ext>
            </a:extLst>
          </p:cNvPr>
          <p:cNvPicPr>
            <a:picLocks/>
          </p:cNvPicPr>
          <p:nvPr/>
        </p:nvPicPr>
        <p:blipFill>
          <a:blip r:embed="rId6"/>
          <a:stretch>
            <a:fillRect/>
          </a:stretch>
        </p:blipFill>
        <p:spPr>
          <a:xfrm>
            <a:off x="478101" y="3886383"/>
            <a:ext cx="1234440" cy="1280160"/>
          </a:xfrm>
          <a:prstGeom prst="rect">
            <a:avLst/>
          </a:prstGeom>
          <a:ln w="12700" cap="flat">
            <a:noFill/>
            <a:miter lim="400000"/>
          </a:ln>
          <a:effectLst/>
        </p:spPr>
      </p:pic>
      <p:pic>
        <p:nvPicPr>
          <p:cNvPr id="10" name="Picture 16" descr="Picture 16">
            <a:extLst>
              <a:ext uri="{FF2B5EF4-FFF2-40B4-BE49-F238E27FC236}">
                <a16:creationId xmlns:a16="http://schemas.microsoft.com/office/drawing/2014/main" id="{FAFD63FE-DA33-EC90-BD8A-88E777A6D32E}"/>
              </a:ext>
            </a:extLst>
          </p:cNvPr>
          <p:cNvPicPr>
            <a:picLocks/>
          </p:cNvPicPr>
          <p:nvPr/>
        </p:nvPicPr>
        <p:blipFill>
          <a:blip r:embed="rId7"/>
          <a:stretch>
            <a:fillRect/>
          </a:stretch>
        </p:blipFill>
        <p:spPr>
          <a:xfrm>
            <a:off x="4808248" y="1508169"/>
            <a:ext cx="1371600" cy="1463040"/>
          </a:xfrm>
          <a:prstGeom prst="rect">
            <a:avLst/>
          </a:prstGeom>
          <a:ln w="12700" cap="flat">
            <a:noFill/>
            <a:miter lim="400000"/>
          </a:ln>
          <a:effectLst/>
        </p:spPr>
      </p:pic>
      <p:sp>
        <p:nvSpPr>
          <p:cNvPr id="11" name="TextBox 18">
            <a:extLst>
              <a:ext uri="{FF2B5EF4-FFF2-40B4-BE49-F238E27FC236}">
                <a16:creationId xmlns:a16="http://schemas.microsoft.com/office/drawing/2014/main" id="{646E70E7-9D2D-1F9A-2C94-1A54864ADD22}"/>
              </a:ext>
            </a:extLst>
          </p:cNvPr>
          <p:cNvSpPr txBox="1"/>
          <p:nvPr/>
        </p:nvSpPr>
        <p:spPr>
          <a:xfrm>
            <a:off x="755945" y="2860834"/>
            <a:ext cx="1820119" cy="2269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all" spc="0" normalizeH="0" baseline="0" noProof="0">
                <a:ln>
                  <a:noFill/>
                </a:ln>
                <a:solidFill>
                  <a:prstClr val="black"/>
                </a:solidFill>
                <a:effectLst/>
                <a:uLnTx/>
                <a:uFillTx/>
                <a:latin typeface="Arial"/>
                <a:cs typeface="Arial"/>
                <a:sym typeface="Arial"/>
              </a:rPr>
              <a:t>JAY CHHABLANI, MD</a:t>
            </a:r>
          </a:p>
        </p:txBody>
      </p:sp>
      <p:sp>
        <p:nvSpPr>
          <p:cNvPr id="12" name="TextBox 20">
            <a:extLst>
              <a:ext uri="{FF2B5EF4-FFF2-40B4-BE49-F238E27FC236}">
                <a16:creationId xmlns:a16="http://schemas.microsoft.com/office/drawing/2014/main" id="{5C0FDD03-EA65-29DC-2721-EC5837C290CF}"/>
              </a:ext>
            </a:extLst>
          </p:cNvPr>
          <p:cNvSpPr txBox="1"/>
          <p:nvPr/>
        </p:nvSpPr>
        <p:spPr>
          <a:xfrm>
            <a:off x="8334695" y="2797179"/>
            <a:ext cx="1691092" cy="4001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all" spc="0" normalizeH="0" baseline="0" noProof="0">
                <a:ln>
                  <a:noFill/>
                </a:ln>
                <a:solidFill>
                  <a:prstClr val="black"/>
                </a:solidFill>
                <a:effectLst/>
                <a:uLnTx/>
                <a:uFillTx/>
                <a:latin typeface="Arial"/>
                <a:cs typeface="Arial"/>
                <a:sym typeface="Arial"/>
              </a:rPr>
              <a:t>KIRAN</a:t>
            </a:r>
            <a:r>
              <a:rPr kumimoji="0" lang="en-US" sz="1000" b="1" i="0" u="none" strike="noStrike" kern="1200" cap="all" spc="0" normalizeH="0" baseline="0" noProof="0">
                <a:ln>
                  <a:noFill/>
                </a:ln>
                <a:solidFill>
                  <a:prstClr val="black"/>
                </a:solidFill>
                <a:effectLst/>
                <a:uLnTx/>
                <a:uFillTx/>
                <a:latin typeface="Arial"/>
                <a:cs typeface="Arial"/>
                <a:sym typeface="Arial"/>
              </a:rPr>
              <a:t> KUMAR </a:t>
            </a:r>
            <a:r>
              <a:rPr kumimoji="0" sz="1000" b="1" i="0" u="none" strike="noStrike" kern="1200" cap="all" spc="0" normalizeH="0" baseline="0" noProof="0">
                <a:ln>
                  <a:noFill/>
                </a:ln>
                <a:solidFill>
                  <a:prstClr val="black"/>
                </a:solidFill>
                <a:effectLst/>
                <a:uLnTx/>
                <a:uFillTx/>
                <a:latin typeface="Arial"/>
                <a:cs typeface="Arial"/>
                <a:sym typeface="Arial"/>
              </a:rPr>
              <a:t>VUPPARABOINA, PHD</a:t>
            </a:r>
          </a:p>
        </p:txBody>
      </p:sp>
      <p:sp>
        <p:nvSpPr>
          <p:cNvPr id="14" name="TextBox 24">
            <a:extLst>
              <a:ext uri="{FF2B5EF4-FFF2-40B4-BE49-F238E27FC236}">
                <a16:creationId xmlns:a16="http://schemas.microsoft.com/office/drawing/2014/main" id="{32B1D820-5EAF-52E5-6D75-96529740F3D2}"/>
              </a:ext>
            </a:extLst>
          </p:cNvPr>
          <p:cNvSpPr txBox="1"/>
          <p:nvPr/>
        </p:nvSpPr>
        <p:spPr>
          <a:xfrm>
            <a:off x="4594435" y="2972799"/>
            <a:ext cx="1691092" cy="246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all" spc="0" normalizeH="0" baseline="0" noProof="0">
                <a:ln>
                  <a:noFill/>
                </a:ln>
                <a:solidFill>
                  <a:prstClr val="black"/>
                </a:solidFill>
                <a:effectLst/>
                <a:uLnTx/>
                <a:uFillTx/>
                <a:latin typeface="Arial"/>
                <a:cs typeface="Arial"/>
                <a:sym typeface="Arial"/>
              </a:rPr>
              <a:t>JOSÉ-ALAIN SAHEL, MD</a:t>
            </a:r>
          </a:p>
        </p:txBody>
      </p:sp>
      <p:sp>
        <p:nvSpPr>
          <p:cNvPr id="15" name="TextBox 28">
            <a:extLst>
              <a:ext uri="{FF2B5EF4-FFF2-40B4-BE49-F238E27FC236}">
                <a16:creationId xmlns:a16="http://schemas.microsoft.com/office/drawing/2014/main" id="{C9E13807-F548-30F9-27E0-3913385F7C5B}"/>
              </a:ext>
            </a:extLst>
          </p:cNvPr>
          <p:cNvSpPr txBox="1"/>
          <p:nvPr/>
        </p:nvSpPr>
        <p:spPr>
          <a:xfrm>
            <a:off x="384826" y="5161221"/>
            <a:ext cx="1542131" cy="3666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all" spc="0" normalizeH="0" baseline="0" noProof="0">
                <a:ln>
                  <a:noFill/>
                </a:ln>
                <a:solidFill>
                  <a:prstClr val="black"/>
                </a:solidFill>
                <a:effectLst/>
                <a:uLnTx/>
                <a:uFillTx/>
                <a:latin typeface="Arial"/>
                <a:cs typeface="Arial"/>
                <a:sym typeface="Arial"/>
              </a:rPr>
              <a:t>MOHAMMED NASAR IBRAHIM, PHD</a:t>
            </a:r>
          </a:p>
        </p:txBody>
      </p:sp>
      <p:sp>
        <p:nvSpPr>
          <p:cNvPr id="16" name="TextBox 30">
            <a:extLst>
              <a:ext uri="{FF2B5EF4-FFF2-40B4-BE49-F238E27FC236}">
                <a16:creationId xmlns:a16="http://schemas.microsoft.com/office/drawing/2014/main" id="{1286C887-D38B-92DA-0B4B-197008E2DFD4}"/>
              </a:ext>
            </a:extLst>
          </p:cNvPr>
          <p:cNvSpPr txBox="1"/>
          <p:nvPr/>
        </p:nvSpPr>
        <p:spPr>
          <a:xfrm>
            <a:off x="8002419" y="5200560"/>
            <a:ext cx="1431851" cy="246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all" spc="0" normalizeH="0" baseline="0" noProof="0">
                <a:ln>
                  <a:noFill/>
                </a:ln>
                <a:solidFill>
                  <a:prstClr val="black"/>
                </a:solidFill>
                <a:effectLst/>
                <a:uLnTx/>
                <a:uFillTx/>
                <a:latin typeface="Arial"/>
                <a:cs typeface="Arial"/>
                <a:sym typeface="Arial"/>
              </a:rPr>
              <a:t>ARMAN ZARNEGAR</a:t>
            </a:r>
          </a:p>
        </p:txBody>
      </p:sp>
      <p:sp>
        <p:nvSpPr>
          <p:cNvPr id="17" name="TextBox 32">
            <a:extLst>
              <a:ext uri="{FF2B5EF4-FFF2-40B4-BE49-F238E27FC236}">
                <a16:creationId xmlns:a16="http://schemas.microsoft.com/office/drawing/2014/main" id="{D0BE22AC-ED8B-E551-0F49-D8879BE1DEFC}"/>
              </a:ext>
            </a:extLst>
          </p:cNvPr>
          <p:cNvSpPr txBox="1"/>
          <p:nvPr/>
        </p:nvSpPr>
        <p:spPr>
          <a:xfrm>
            <a:off x="6823929" y="5200560"/>
            <a:ext cx="1253889" cy="2269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all" spc="0" normalizeH="0" baseline="0" noProof="0">
                <a:ln>
                  <a:noFill/>
                </a:ln>
                <a:solidFill>
                  <a:prstClr val="black"/>
                </a:solidFill>
                <a:effectLst/>
                <a:uLnTx/>
                <a:uFillTx/>
                <a:latin typeface="Arial"/>
                <a:cs typeface="Arial"/>
                <a:sym typeface="Arial"/>
              </a:rPr>
              <a:t>AMRISH SELVAM</a:t>
            </a:r>
          </a:p>
        </p:txBody>
      </p:sp>
      <p:sp>
        <p:nvSpPr>
          <p:cNvPr id="19" name="TextBox 35">
            <a:extLst>
              <a:ext uri="{FF2B5EF4-FFF2-40B4-BE49-F238E27FC236}">
                <a16:creationId xmlns:a16="http://schemas.microsoft.com/office/drawing/2014/main" id="{C4B5C8CC-A7A0-B1A5-07F6-6C8A83A0F123}"/>
              </a:ext>
            </a:extLst>
          </p:cNvPr>
          <p:cNvSpPr txBox="1"/>
          <p:nvPr/>
        </p:nvSpPr>
        <p:spPr>
          <a:xfrm>
            <a:off x="9803797" y="2818910"/>
            <a:ext cx="1504231" cy="4001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all" spc="0" normalizeH="0" baseline="0" noProof="0">
                <a:ln>
                  <a:noFill/>
                </a:ln>
                <a:solidFill>
                  <a:prstClr val="black"/>
                </a:solidFill>
                <a:effectLst/>
                <a:uLnTx/>
                <a:uFillTx/>
                <a:latin typeface="Arial"/>
                <a:cs typeface="Arial"/>
                <a:sym typeface="Arial"/>
              </a:rPr>
              <a:t>Sandeep Chandra, </a:t>
            </a:r>
            <a:r>
              <a:rPr kumimoji="0" sz="1000" b="1" i="0" u="none" strike="noStrike" kern="1200" cap="all" spc="0" normalizeH="0" baseline="0" noProof="0" err="1">
                <a:ln>
                  <a:noFill/>
                </a:ln>
                <a:solidFill>
                  <a:prstClr val="black"/>
                </a:solidFill>
                <a:effectLst/>
                <a:uLnTx/>
                <a:uFillTx/>
                <a:latin typeface="Arial"/>
                <a:cs typeface="Arial"/>
                <a:sym typeface="Arial"/>
              </a:rPr>
              <a:t>Bollepalli</a:t>
            </a:r>
            <a:r>
              <a:rPr kumimoji="0" sz="1000" b="1" i="0" u="none" strike="noStrike" kern="1200" cap="all" spc="0" normalizeH="0" baseline="0" noProof="0">
                <a:ln>
                  <a:noFill/>
                </a:ln>
                <a:solidFill>
                  <a:prstClr val="black"/>
                </a:solidFill>
                <a:effectLst/>
                <a:uLnTx/>
                <a:uFillTx/>
                <a:latin typeface="Arial"/>
                <a:cs typeface="Arial"/>
                <a:sym typeface="Arial"/>
              </a:rPr>
              <a:t>, PHD</a:t>
            </a:r>
          </a:p>
        </p:txBody>
      </p:sp>
      <p:pic>
        <p:nvPicPr>
          <p:cNvPr id="21" name="Picture 20" descr="A collage of a person&#10;&#10;Description automatically generated">
            <a:extLst>
              <a:ext uri="{FF2B5EF4-FFF2-40B4-BE49-F238E27FC236}">
                <a16:creationId xmlns:a16="http://schemas.microsoft.com/office/drawing/2014/main" id="{6E1252A1-F73E-5876-77D5-F487ABD27589}"/>
              </a:ext>
            </a:extLst>
          </p:cNvPr>
          <p:cNvPicPr>
            <a:picLocks/>
          </p:cNvPicPr>
          <p:nvPr/>
        </p:nvPicPr>
        <p:blipFill rotWithShape="1">
          <a:blip r:embed="rId8">
            <a:extLst>
              <a:ext uri="{28A0092B-C50C-407E-A947-70E740481C1C}">
                <a14:useLocalDpi xmlns:a14="http://schemas.microsoft.com/office/drawing/2010/main" val="0"/>
              </a:ext>
            </a:extLst>
          </a:blip>
          <a:srcRect l="51116" t="7874" r="1820" b="25333"/>
          <a:stretch/>
        </p:blipFill>
        <p:spPr>
          <a:xfrm>
            <a:off x="1839666" y="3886383"/>
            <a:ext cx="1234440" cy="1280160"/>
          </a:xfrm>
          <a:prstGeom prst="rect">
            <a:avLst/>
          </a:prstGeom>
        </p:spPr>
      </p:pic>
      <p:pic>
        <p:nvPicPr>
          <p:cNvPr id="23" name="Picture 22" descr="A person with glasses and a beard&#10;&#10;Description automatically generated">
            <a:extLst>
              <a:ext uri="{FF2B5EF4-FFF2-40B4-BE49-F238E27FC236}">
                <a16:creationId xmlns:a16="http://schemas.microsoft.com/office/drawing/2014/main" id="{B60FD11E-0857-9E17-049D-33B3DE666C81}"/>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3167576" y="3886383"/>
            <a:ext cx="1234440" cy="1280160"/>
          </a:xfrm>
          <a:prstGeom prst="rect">
            <a:avLst/>
          </a:prstGeom>
        </p:spPr>
      </p:pic>
      <p:sp>
        <p:nvSpPr>
          <p:cNvPr id="24" name="TextBox 28">
            <a:extLst>
              <a:ext uri="{FF2B5EF4-FFF2-40B4-BE49-F238E27FC236}">
                <a16:creationId xmlns:a16="http://schemas.microsoft.com/office/drawing/2014/main" id="{313DF0A9-9D3D-54F3-28AC-D18C87C1420B}"/>
              </a:ext>
            </a:extLst>
          </p:cNvPr>
          <p:cNvSpPr txBox="1"/>
          <p:nvPr/>
        </p:nvSpPr>
        <p:spPr>
          <a:xfrm>
            <a:off x="1831398" y="5161221"/>
            <a:ext cx="1220901" cy="246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prstClr val="black"/>
                </a:solidFill>
                <a:effectLst/>
                <a:uLnTx/>
                <a:uFillTx/>
                <a:latin typeface="Arial"/>
                <a:cs typeface="Arial"/>
                <a:sym typeface="Arial"/>
              </a:rPr>
              <a:t>ADARSH GADARI</a:t>
            </a:r>
            <a:endParaRPr kumimoji="0" sz="1000" b="1" i="0" u="none" strike="noStrike" kern="1200" cap="all" spc="0" normalizeH="0" baseline="0" noProof="0">
              <a:ln>
                <a:noFill/>
              </a:ln>
              <a:solidFill>
                <a:prstClr val="black"/>
              </a:solidFill>
              <a:effectLst/>
              <a:uLnTx/>
              <a:uFillTx/>
              <a:latin typeface="Arial"/>
              <a:cs typeface="Arial"/>
              <a:sym typeface="Arial"/>
            </a:endParaRPr>
          </a:p>
        </p:txBody>
      </p:sp>
      <p:sp>
        <p:nvSpPr>
          <p:cNvPr id="25" name="TextBox 28">
            <a:extLst>
              <a:ext uri="{FF2B5EF4-FFF2-40B4-BE49-F238E27FC236}">
                <a16:creationId xmlns:a16="http://schemas.microsoft.com/office/drawing/2014/main" id="{FCA42B61-597D-2B87-51D9-700E76C6A65D}"/>
              </a:ext>
            </a:extLst>
          </p:cNvPr>
          <p:cNvSpPr txBox="1"/>
          <p:nvPr/>
        </p:nvSpPr>
        <p:spPr>
          <a:xfrm>
            <a:off x="3044643" y="5161221"/>
            <a:ext cx="1402349" cy="246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prstClr val="black"/>
                </a:solidFill>
                <a:effectLst/>
                <a:uLnTx/>
                <a:uFillTx/>
                <a:latin typeface="Arial"/>
                <a:cs typeface="Arial"/>
                <a:sym typeface="Arial"/>
              </a:rPr>
              <a:t>Sharat Chandra</a:t>
            </a:r>
            <a:endParaRPr kumimoji="0" sz="1000" b="1" i="0" u="none" strike="noStrike" kern="1200" cap="all" spc="0" normalizeH="0" baseline="0" noProof="0">
              <a:ln>
                <a:noFill/>
              </a:ln>
              <a:solidFill>
                <a:prstClr val="black"/>
              </a:solidFill>
              <a:effectLst/>
              <a:uLnTx/>
              <a:uFillTx/>
              <a:latin typeface="Arial"/>
              <a:cs typeface="Arial"/>
              <a:sym typeface="Arial"/>
            </a:endParaRPr>
          </a:p>
        </p:txBody>
      </p:sp>
      <p:pic>
        <p:nvPicPr>
          <p:cNvPr id="51" name="Picture 50" descr="A person smiling for a picture&#10;&#10;Description automatically generated">
            <a:extLst>
              <a:ext uri="{FF2B5EF4-FFF2-40B4-BE49-F238E27FC236}">
                <a16:creationId xmlns:a16="http://schemas.microsoft.com/office/drawing/2014/main" id="{37740D7E-B625-2EE4-AA09-E07947635565}"/>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5494048" y="3925722"/>
            <a:ext cx="1234440" cy="1280160"/>
          </a:xfrm>
          <a:prstGeom prst="rect">
            <a:avLst/>
          </a:prstGeom>
        </p:spPr>
      </p:pic>
      <p:sp>
        <p:nvSpPr>
          <p:cNvPr id="52" name="TextBox 32">
            <a:extLst>
              <a:ext uri="{FF2B5EF4-FFF2-40B4-BE49-F238E27FC236}">
                <a16:creationId xmlns:a16="http://schemas.microsoft.com/office/drawing/2014/main" id="{1956A196-3407-73A2-C2BB-E62C1C02A2CB}"/>
              </a:ext>
            </a:extLst>
          </p:cNvPr>
          <p:cNvSpPr txBox="1"/>
          <p:nvPr/>
        </p:nvSpPr>
        <p:spPr>
          <a:xfrm>
            <a:off x="5450893" y="5200560"/>
            <a:ext cx="1220900" cy="246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dirty="0">
                <a:ln>
                  <a:noFill/>
                </a:ln>
                <a:solidFill>
                  <a:prstClr val="black"/>
                </a:solidFill>
                <a:effectLst/>
                <a:uLnTx/>
                <a:uFillTx/>
                <a:latin typeface="Arial"/>
                <a:cs typeface="Arial"/>
                <a:sym typeface="Arial"/>
              </a:rPr>
              <a:t>Elham </a:t>
            </a:r>
            <a:r>
              <a:rPr kumimoji="0" lang="en-US" sz="1000" b="1" i="0" u="none" strike="noStrike" kern="1200" cap="all" spc="0" normalizeH="0" baseline="0" noProof="0" dirty="0" err="1">
                <a:ln>
                  <a:noFill/>
                </a:ln>
                <a:solidFill>
                  <a:prstClr val="black"/>
                </a:solidFill>
                <a:effectLst/>
                <a:uLnTx/>
                <a:uFillTx/>
                <a:latin typeface="Arial"/>
                <a:cs typeface="Arial"/>
                <a:sym typeface="Arial"/>
              </a:rPr>
              <a:t>SAdeghi</a:t>
            </a:r>
            <a:endParaRPr kumimoji="0" sz="1000" b="1" i="0" u="none" strike="noStrike" kern="1200" cap="all" spc="0" normalizeH="0" baseline="0" noProof="0" dirty="0">
              <a:ln>
                <a:noFill/>
              </a:ln>
              <a:solidFill>
                <a:prstClr val="black"/>
              </a:solidFill>
              <a:effectLst/>
              <a:uLnTx/>
              <a:uFillTx/>
              <a:latin typeface="Arial"/>
              <a:cs typeface="Arial"/>
              <a:sym typeface="Arial"/>
            </a:endParaRPr>
          </a:p>
        </p:txBody>
      </p:sp>
      <p:sp>
        <p:nvSpPr>
          <p:cNvPr id="53" name="TextBox 52">
            <a:extLst>
              <a:ext uri="{FF2B5EF4-FFF2-40B4-BE49-F238E27FC236}">
                <a16:creationId xmlns:a16="http://schemas.microsoft.com/office/drawing/2014/main" id="{D39E100A-9453-07A2-9560-690D340BCDA0}"/>
              </a:ext>
            </a:extLst>
          </p:cNvPr>
          <p:cNvSpPr txBox="1"/>
          <p:nvPr/>
        </p:nvSpPr>
        <p:spPr>
          <a:xfrm>
            <a:off x="-61546" y="3545322"/>
            <a:ext cx="49577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 Processing and Artificial Intelligence Team</a:t>
            </a:r>
          </a:p>
        </p:txBody>
      </p:sp>
      <p:sp>
        <p:nvSpPr>
          <p:cNvPr id="54" name="TextBox 53">
            <a:extLst>
              <a:ext uri="{FF2B5EF4-FFF2-40B4-BE49-F238E27FC236}">
                <a16:creationId xmlns:a16="http://schemas.microsoft.com/office/drawing/2014/main" id="{8EB0020C-A2D0-5065-2735-197FDE681C1F}"/>
              </a:ext>
            </a:extLst>
          </p:cNvPr>
          <p:cNvSpPr txBox="1"/>
          <p:nvPr/>
        </p:nvSpPr>
        <p:spPr>
          <a:xfrm>
            <a:off x="8085410" y="3584661"/>
            <a:ext cx="1718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Clinical team</a:t>
            </a:r>
          </a:p>
        </p:txBody>
      </p:sp>
      <p:pic>
        <p:nvPicPr>
          <p:cNvPr id="56" name="Picture 55" descr="A person with a beard and mustache wearing a blue shirt&#10;&#10;Description automatically generated">
            <a:extLst>
              <a:ext uri="{FF2B5EF4-FFF2-40B4-BE49-F238E27FC236}">
                <a16:creationId xmlns:a16="http://schemas.microsoft.com/office/drawing/2014/main" id="{35DBC978-7AE6-7FA1-BCCA-2B01576D66F1}"/>
              </a:ext>
            </a:extLst>
          </p:cNvPr>
          <p:cNvPicPr>
            <a:picLocks/>
          </p:cNvPicPr>
          <p:nvPr/>
        </p:nvPicPr>
        <p:blipFill rotWithShape="1">
          <a:blip r:embed="rId11">
            <a:extLst>
              <a:ext uri="{28A0092B-C50C-407E-A947-70E740481C1C}">
                <a14:useLocalDpi xmlns:a14="http://schemas.microsoft.com/office/drawing/2010/main" val="0"/>
              </a:ext>
            </a:extLst>
          </a:blip>
          <a:srcRect b="15246"/>
          <a:stretch/>
        </p:blipFill>
        <p:spPr>
          <a:xfrm>
            <a:off x="9914158" y="1367362"/>
            <a:ext cx="1371600" cy="1463040"/>
          </a:xfrm>
          <a:prstGeom prst="rect">
            <a:avLst/>
          </a:prstGeom>
          <a:ln>
            <a:solidFill>
              <a:schemeClr val="tx1"/>
            </a:solidFill>
          </a:ln>
        </p:spPr>
      </p:pic>
      <p:pic>
        <p:nvPicPr>
          <p:cNvPr id="58" name="Picture 57" descr="A person smiling at camera&#10;&#10;Description automatically generated">
            <a:extLst>
              <a:ext uri="{FF2B5EF4-FFF2-40B4-BE49-F238E27FC236}">
                <a16:creationId xmlns:a16="http://schemas.microsoft.com/office/drawing/2014/main" id="{AB20C88D-B7EB-268C-CCE7-C62B49C131F9}"/>
              </a:ext>
            </a:extLst>
          </p:cNvPr>
          <p:cNvPicPr>
            <a:picLocks/>
          </p:cNvPicPr>
          <p:nvPr/>
        </p:nvPicPr>
        <p:blipFill rotWithShape="1">
          <a:blip r:embed="rId12">
            <a:extLst>
              <a:ext uri="{28A0092B-C50C-407E-A947-70E740481C1C}">
                <a14:useLocalDpi xmlns:a14="http://schemas.microsoft.com/office/drawing/2010/main" val="0"/>
              </a:ext>
            </a:extLst>
          </a:blip>
          <a:srcRect l="8703" r="30445"/>
          <a:stretch/>
        </p:blipFill>
        <p:spPr>
          <a:xfrm>
            <a:off x="9356885" y="3925722"/>
            <a:ext cx="1234440" cy="1280160"/>
          </a:xfrm>
          <a:prstGeom prst="rect">
            <a:avLst/>
          </a:prstGeom>
        </p:spPr>
      </p:pic>
      <p:sp>
        <p:nvSpPr>
          <p:cNvPr id="59" name="TextBox 30">
            <a:extLst>
              <a:ext uri="{FF2B5EF4-FFF2-40B4-BE49-F238E27FC236}">
                <a16:creationId xmlns:a16="http://schemas.microsoft.com/office/drawing/2014/main" id="{35483538-5206-26B1-30F4-0F2ECA96094F}"/>
              </a:ext>
            </a:extLst>
          </p:cNvPr>
          <p:cNvSpPr txBox="1"/>
          <p:nvPr/>
        </p:nvSpPr>
        <p:spPr>
          <a:xfrm>
            <a:off x="9484911" y="5200560"/>
            <a:ext cx="1164772" cy="246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dirty="0">
                <a:ln>
                  <a:noFill/>
                </a:ln>
                <a:solidFill>
                  <a:prstClr val="black"/>
                </a:solidFill>
                <a:effectLst/>
                <a:uLnTx/>
                <a:uFillTx/>
                <a:latin typeface="Arial"/>
                <a:cs typeface="Arial"/>
                <a:sym typeface="Arial"/>
              </a:rPr>
              <a:t>Katherine Du</a:t>
            </a:r>
            <a:endParaRPr kumimoji="0" sz="1000" b="1" i="0" u="none" strike="noStrike" kern="1200" cap="all" spc="0" normalizeH="0" baseline="0" noProof="0" dirty="0">
              <a:ln>
                <a:noFill/>
              </a:ln>
              <a:solidFill>
                <a:prstClr val="black"/>
              </a:solidFill>
              <a:effectLst/>
              <a:uLnTx/>
              <a:uFillTx/>
              <a:latin typeface="Arial"/>
              <a:cs typeface="Arial"/>
              <a:sym typeface="Arial"/>
            </a:endParaRPr>
          </a:p>
        </p:txBody>
      </p:sp>
      <p:pic>
        <p:nvPicPr>
          <p:cNvPr id="18" name="Picture 17" descr="A person in a white coat&#10;&#10;Description automatically generated">
            <a:extLst>
              <a:ext uri="{FF2B5EF4-FFF2-40B4-BE49-F238E27FC236}">
                <a16:creationId xmlns:a16="http://schemas.microsoft.com/office/drawing/2014/main" id="{611DB582-B43C-BEA8-0145-9F9F06D5CC49}"/>
              </a:ext>
            </a:extLst>
          </p:cNvPr>
          <p:cNvPicPr>
            <a:picLocks/>
          </p:cNvPicPr>
          <p:nvPr/>
        </p:nvPicPr>
        <p:blipFill rotWithShape="1">
          <a:blip r:embed="rId13">
            <a:extLst>
              <a:ext uri="{28A0092B-C50C-407E-A947-70E740481C1C}">
                <a14:useLocalDpi xmlns:a14="http://schemas.microsoft.com/office/drawing/2010/main" val="0"/>
              </a:ext>
            </a:extLst>
          </a:blip>
          <a:srcRect l="16958" t="24091" r="11755" b="27400"/>
          <a:stretch/>
        </p:blipFill>
        <p:spPr>
          <a:xfrm>
            <a:off x="10634480" y="3920400"/>
            <a:ext cx="1234440" cy="1280160"/>
          </a:xfrm>
          <a:prstGeom prst="rect">
            <a:avLst/>
          </a:prstGeom>
        </p:spPr>
      </p:pic>
      <p:sp>
        <p:nvSpPr>
          <p:cNvPr id="20" name="TextBox 30">
            <a:extLst>
              <a:ext uri="{FF2B5EF4-FFF2-40B4-BE49-F238E27FC236}">
                <a16:creationId xmlns:a16="http://schemas.microsoft.com/office/drawing/2014/main" id="{F90F4F05-87D3-6AE0-6605-71FFF9B33E7A}"/>
              </a:ext>
            </a:extLst>
          </p:cNvPr>
          <p:cNvSpPr txBox="1"/>
          <p:nvPr/>
        </p:nvSpPr>
        <p:spPr>
          <a:xfrm>
            <a:off x="10572735" y="5200560"/>
            <a:ext cx="1234440" cy="246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000" b="1" cap="a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dirty="0" err="1">
                <a:ln>
                  <a:noFill/>
                </a:ln>
                <a:solidFill>
                  <a:prstClr val="black"/>
                </a:solidFill>
                <a:effectLst/>
                <a:uLnTx/>
                <a:uFillTx/>
                <a:latin typeface="Arial"/>
                <a:cs typeface="Arial"/>
                <a:sym typeface="Arial"/>
              </a:rPr>
              <a:t>Stavan</a:t>
            </a:r>
            <a:r>
              <a:rPr kumimoji="0" lang="en-US" sz="1000" b="1" i="0" u="none" strike="noStrike" kern="1200" cap="all" spc="0" normalizeH="0" baseline="0" noProof="0" dirty="0">
                <a:ln>
                  <a:noFill/>
                </a:ln>
                <a:solidFill>
                  <a:prstClr val="black"/>
                </a:solidFill>
                <a:effectLst/>
                <a:uLnTx/>
                <a:uFillTx/>
                <a:latin typeface="Arial"/>
                <a:cs typeface="Arial"/>
                <a:sym typeface="Arial"/>
              </a:rPr>
              <a:t> Shah</a:t>
            </a:r>
            <a:endParaRPr kumimoji="0" sz="1000" b="1" i="0" u="none" strike="noStrike" kern="1200" cap="all" spc="0" normalizeH="0" baseline="0" noProof="0" dirty="0">
              <a:ln>
                <a:noFill/>
              </a:ln>
              <a:solidFill>
                <a:prstClr val="black"/>
              </a:solidFill>
              <a:effectLst/>
              <a:uLnTx/>
              <a:uFillTx/>
              <a:latin typeface="Arial"/>
              <a:cs typeface="Arial"/>
              <a:sym typeface="Arial"/>
            </a:endParaRPr>
          </a:p>
        </p:txBody>
      </p:sp>
      <p:sp>
        <p:nvSpPr>
          <p:cNvPr id="3" name="TextBox 2">
            <a:extLst>
              <a:ext uri="{FF2B5EF4-FFF2-40B4-BE49-F238E27FC236}">
                <a16:creationId xmlns:a16="http://schemas.microsoft.com/office/drawing/2014/main" id="{8BACC9C7-462C-E6B0-D04B-8EBFD017CC71}"/>
              </a:ext>
            </a:extLst>
          </p:cNvPr>
          <p:cNvSpPr txBox="1"/>
          <p:nvPr/>
        </p:nvSpPr>
        <p:spPr>
          <a:xfrm>
            <a:off x="7933065" y="5720343"/>
            <a:ext cx="3374963" cy="461665"/>
          </a:xfrm>
          <a:prstGeom prst="rect">
            <a:avLst/>
          </a:prstGeom>
          <a:noFill/>
          <a:ln w="15875">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jay.chhablani@gmail.com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8808745"/>
      </p:ext>
    </p:extLst>
  </p:cSld>
  <p:clrMapOvr>
    <a:masterClrMapping/>
  </p:clrMapOvr>
  <mc:AlternateContent xmlns:mc="http://schemas.openxmlformats.org/markup-compatibility/2006" xmlns:p14="http://schemas.microsoft.com/office/powerpoint/2010/main">
    <mc:Choice Requires="p14">
      <p:transition spd="slow" p14:dur="2000" advTm="6765"/>
    </mc:Choice>
    <mc:Fallback xmlns="">
      <p:transition spd="slow" advTm="6765"/>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BDAB-2356-211F-3494-C70AA81260AD}"/>
              </a:ext>
            </a:extLst>
          </p:cNvPr>
          <p:cNvSpPr>
            <a:spLocks noGrp="1"/>
          </p:cNvSpPr>
          <p:nvPr>
            <p:ph type="title"/>
          </p:nvPr>
        </p:nvSpPr>
        <p:spPr/>
        <p:txBody>
          <a:bodyPr/>
          <a:lstStyle/>
          <a:p>
            <a:r>
              <a:rPr lang="en-US" b="1" dirty="0"/>
              <a:t>Get in touch</a:t>
            </a:r>
          </a:p>
        </p:txBody>
      </p:sp>
      <p:pic>
        <p:nvPicPr>
          <p:cNvPr id="4" name="Picture 3" descr="A qr code with a logo&#10;&#10;Description automatically generated">
            <a:extLst>
              <a:ext uri="{FF2B5EF4-FFF2-40B4-BE49-F238E27FC236}">
                <a16:creationId xmlns:a16="http://schemas.microsoft.com/office/drawing/2014/main" id="{A95851CF-D0D5-DBA8-FEC7-B0D270672E09}"/>
              </a:ext>
            </a:extLst>
          </p:cNvPr>
          <p:cNvPicPr>
            <a:picLocks noChangeAspect="1"/>
          </p:cNvPicPr>
          <p:nvPr/>
        </p:nvPicPr>
        <p:blipFill>
          <a:blip r:embed="rId2"/>
          <a:stretch>
            <a:fillRect/>
          </a:stretch>
        </p:blipFill>
        <p:spPr>
          <a:xfrm>
            <a:off x="838200" y="1690688"/>
            <a:ext cx="4044462" cy="4044462"/>
          </a:xfrm>
          <a:prstGeom prst="rect">
            <a:avLst/>
          </a:prstGeom>
        </p:spPr>
      </p:pic>
      <p:sp>
        <p:nvSpPr>
          <p:cNvPr id="5" name="TextBox 4">
            <a:extLst>
              <a:ext uri="{FF2B5EF4-FFF2-40B4-BE49-F238E27FC236}">
                <a16:creationId xmlns:a16="http://schemas.microsoft.com/office/drawing/2014/main" id="{5A90281C-A86E-644C-63FB-A5E74A9C937B}"/>
              </a:ext>
            </a:extLst>
          </p:cNvPr>
          <p:cNvSpPr txBox="1"/>
          <p:nvPr/>
        </p:nvSpPr>
        <p:spPr>
          <a:xfrm>
            <a:off x="6206532" y="3021482"/>
            <a:ext cx="4452244" cy="1077218"/>
          </a:xfrm>
          <a:prstGeom prst="rect">
            <a:avLst/>
          </a:prstGeom>
          <a:noFill/>
        </p:spPr>
        <p:txBody>
          <a:bodyPr wrap="none" rtlCol="0">
            <a:spAutoFit/>
          </a:bodyPr>
          <a:lstStyle/>
          <a:p>
            <a:r>
              <a:rPr lang="en-US" sz="3200" dirty="0">
                <a:hlinkClick r:id="rId3"/>
              </a:rPr>
              <a:t>jay.chhablani@gmail.com</a:t>
            </a:r>
            <a:endParaRPr lang="en-US" sz="3200" dirty="0"/>
          </a:p>
          <a:p>
            <a:r>
              <a:rPr lang="en-US" sz="3200" dirty="0"/>
              <a:t>chhablanijk2@upmc.edu</a:t>
            </a:r>
          </a:p>
        </p:txBody>
      </p:sp>
    </p:spTree>
    <p:extLst>
      <p:ext uri="{BB962C8B-B14F-4D97-AF65-F5344CB8AC3E}">
        <p14:creationId xmlns:p14="http://schemas.microsoft.com/office/powerpoint/2010/main" val="1507315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PMC Mercy Pavilion">
            <a:extLst>
              <a:ext uri="{FF2B5EF4-FFF2-40B4-BE49-F238E27FC236}">
                <a16:creationId xmlns:a16="http://schemas.microsoft.com/office/drawing/2014/main" id="{39FFD75A-8100-AB92-5A4A-E34D4EAE3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8A6BAA4-D09B-1178-437C-5FF49A58CA21}"/>
              </a:ext>
            </a:extLst>
          </p:cNvPr>
          <p:cNvSpPr txBox="1"/>
          <p:nvPr/>
        </p:nvSpPr>
        <p:spPr>
          <a:xfrm>
            <a:off x="173446" y="227798"/>
            <a:ext cx="4456669" cy="461665"/>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UPMC Vision Institute, Pittsburgh</a:t>
            </a:r>
          </a:p>
        </p:txBody>
      </p:sp>
      <p:sp>
        <p:nvSpPr>
          <p:cNvPr id="3" name="TextBox 2">
            <a:extLst>
              <a:ext uri="{FF2B5EF4-FFF2-40B4-BE49-F238E27FC236}">
                <a16:creationId xmlns:a16="http://schemas.microsoft.com/office/drawing/2014/main" id="{A9339063-C242-7323-4E15-009F6A038CA5}"/>
              </a:ext>
            </a:extLst>
          </p:cNvPr>
          <p:cNvSpPr txBox="1"/>
          <p:nvPr/>
        </p:nvSpPr>
        <p:spPr>
          <a:xfrm>
            <a:off x="7305368" y="2703871"/>
            <a:ext cx="4468339" cy="5232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Thank you for your attention</a:t>
            </a:r>
          </a:p>
        </p:txBody>
      </p:sp>
    </p:spTree>
    <p:extLst>
      <p:ext uri="{BB962C8B-B14F-4D97-AF65-F5344CB8AC3E}">
        <p14:creationId xmlns:p14="http://schemas.microsoft.com/office/powerpoint/2010/main" val="954192490"/>
      </p:ext>
    </p:extLst>
  </p:cSld>
  <p:clrMapOvr>
    <a:masterClrMapping/>
  </p:clrMapOvr>
  <mc:AlternateContent xmlns:mc="http://schemas.openxmlformats.org/markup-compatibility/2006" xmlns:p14="http://schemas.microsoft.com/office/powerpoint/2010/main">
    <mc:Choice Requires="p14">
      <p:transition spd="slow" p14:dur="2000" advTm="4793"/>
    </mc:Choice>
    <mc:Fallback xmlns="">
      <p:transition spd="slow" advTm="479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375723" y="146354"/>
            <a:ext cx="11333677" cy="2010373"/>
          </a:xfrm>
        </p:spPr>
        <p:txBody>
          <a:bodyPr anchor="ctr"/>
          <a:lstStyle/>
          <a:p>
            <a:r>
              <a:rPr lang="en-US" sz="4000" dirty="0"/>
              <a:t>A Brief Introduction to AI: A Closer Look at Popular Deep Learning Models</a:t>
            </a:r>
          </a:p>
        </p:txBody>
      </p:sp>
      <p:sp>
        <p:nvSpPr>
          <p:cNvPr id="3" name="Content Placeholder 2">
            <a:extLst>
              <a:ext uri="{FF2B5EF4-FFF2-40B4-BE49-F238E27FC236}">
                <a16:creationId xmlns:a16="http://schemas.microsoft.com/office/drawing/2014/main" id="{D548537E-00BB-59D5-28B2-E3B9772EF0A9}"/>
              </a:ext>
            </a:extLst>
          </p:cNvPr>
          <p:cNvSpPr>
            <a:spLocks noGrp="1"/>
          </p:cNvSpPr>
          <p:nvPr>
            <p:ph idx="1"/>
          </p:nvPr>
        </p:nvSpPr>
        <p:spPr>
          <a:xfrm>
            <a:off x="482600" y="1796649"/>
            <a:ext cx="10506991" cy="4146950"/>
          </a:xfrm>
        </p:spPr>
        <p:txBody>
          <a:bodyPr>
            <a:normAutofit/>
          </a:bodyPr>
          <a:lstStyle/>
          <a:p>
            <a:endParaRPr lang="en-US" dirty="0"/>
          </a:p>
          <a:p>
            <a:endParaRPr lang="en-US" dirty="0"/>
          </a:p>
        </p:txBody>
      </p:sp>
      <p:sp>
        <p:nvSpPr>
          <p:cNvPr id="4" name="Content Placeholder 2">
            <a:extLst>
              <a:ext uri="{FF2B5EF4-FFF2-40B4-BE49-F238E27FC236}">
                <a16:creationId xmlns:a16="http://schemas.microsoft.com/office/drawing/2014/main" id="{33EBB8B2-CB64-357F-0772-0419EC931EC2}"/>
              </a:ext>
            </a:extLst>
          </p:cNvPr>
          <p:cNvSpPr txBox="1">
            <a:spLocks/>
          </p:cNvSpPr>
          <p:nvPr/>
        </p:nvSpPr>
        <p:spPr>
          <a:xfrm>
            <a:off x="482600" y="2142639"/>
            <a:ext cx="10506991" cy="4146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1" i="1" dirty="0"/>
              <a:t>Convolutional Neural Networks (CNNs): </a:t>
            </a:r>
            <a:r>
              <a:rPr lang="en-US" dirty="0"/>
              <a:t>useful for image processing, uses a series of filters</a:t>
            </a:r>
          </a:p>
          <a:p>
            <a:pPr marL="342900" indent="-342900">
              <a:buFont typeface="Arial" panose="020B0604020202020204" pitchFamily="34" charset="0"/>
              <a:buChar char="•"/>
            </a:pPr>
            <a:r>
              <a:rPr lang="en-US" b="1" i="1" dirty="0"/>
              <a:t>Generational Adversarial Networks (GANs): </a:t>
            </a:r>
            <a:r>
              <a:rPr lang="en-US" dirty="0"/>
              <a:t>useful for creating images, two neural networks (one a discriminator, the other a generator) are trained simultaneously against each other</a:t>
            </a:r>
          </a:p>
          <a:p>
            <a:pPr marL="342900" indent="-342900">
              <a:buFont typeface="Arial" panose="020B0604020202020204" pitchFamily="34" charset="0"/>
              <a:buChar char="•"/>
            </a:pPr>
            <a:r>
              <a:rPr lang="en-US" b="1" i="1" dirty="0"/>
              <a:t>Natural Language Processing (NLP): </a:t>
            </a:r>
            <a:r>
              <a:rPr lang="en-US" dirty="0"/>
              <a:t>useful for language comprehension and documentation – includes large language models</a:t>
            </a:r>
          </a:p>
          <a:p>
            <a:pPr marL="342900" indent="-342900">
              <a:buFont typeface="Arial" panose="020B0604020202020204" pitchFamily="34" charset="0"/>
              <a:buChar char="•"/>
            </a:pPr>
            <a:r>
              <a:rPr lang="en-US" b="1" i="1" dirty="0"/>
              <a:t>Transfer Learning: </a:t>
            </a:r>
            <a:r>
              <a:rPr lang="en-US" dirty="0"/>
              <a:t>a model designed for one task can be inserted as the starting point for a separate task</a:t>
            </a:r>
          </a:p>
        </p:txBody>
      </p:sp>
    </p:spTree>
    <p:extLst>
      <p:ext uri="{BB962C8B-B14F-4D97-AF65-F5344CB8AC3E}">
        <p14:creationId xmlns:p14="http://schemas.microsoft.com/office/powerpoint/2010/main" val="1429668725"/>
      </p:ext>
    </p:extLst>
  </p:cSld>
  <p:clrMapOvr>
    <a:masterClrMapping/>
  </p:clrMapOvr>
  <mc:AlternateContent xmlns:mc="http://schemas.openxmlformats.org/markup-compatibility/2006" xmlns:p14="http://schemas.microsoft.com/office/powerpoint/2010/main">
    <mc:Choice Requires="p14">
      <p:transition spd="slow" p14:dur="2000" advTm="69673"/>
    </mc:Choice>
    <mc:Fallback xmlns="">
      <p:transition spd="slow" advTm="6967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7BBF-C444-993D-E67F-635A368D1229}"/>
              </a:ext>
            </a:extLst>
          </p:cNvPr>
          <p:cNvSpPr>
            <a:spLocks noGrp="1"/>
          </p:cNvSpPr>
          <p:nvPr>
            <p:ph type="title"/>
          </p:nvPr>
        </p:nvSpPr>
        <p:spPr>
          <a:xfrm>
            <a:off x="482600" y="374481"/>
            <a:ext cx="11602308" cy="2010373"/>
          </a:xfrm>
        </p:spPr>
        <p:txBody>
          <a:bodyPr/>
          <a:lstStyle/>
          <a:p>
            <a:r>
              <a:rPr lang="en-US" sz="5000" dirty="0"/>
              <a:t>AI Applications in Healthcare</a:t>
            </a:r>
          </a:p>
        </p:txBody>
      </p:sp>
      <p:sp>
        <p:nvSpPr>
          <p:cNvPr id="3" name="Content Placeholder 2">
            <a:extLst>
              <a:ext uri="{FF2B5EF4-FFF2-40B4-BE49-F238E27FC236}">
                <a16:creationId xmlns:a16="http://schemas.microsoft.com/office/drawing/2014/main" id="{D548537E-00BB-59D5-28B2-E3B9772EF0A9}"/>
              </a:ext>
            </a:extLst>
          </p:cNvPr>
          <p:cNvSpPr>
            <a:spLocks noGrp="1"/>
          </p:cNvSpPr>
          <p:nvPr>
            <p:ph idx="1"/>
          </p:nvPr>
        </p:nvSpPr>
        <p:spPr>
          <a:xfrm>
            <a:off x="482600" y="2142639"/>
            <a:ext cx="10506991" cy="4146950"/>
          </a:xfrm>
        </p:spPr>
        <p:txBody>
          <a:bodyPr>
            <a:normAutofit/>
          </a:bodyPr>
          <a:lstStyle/>
          <a:p>
            <a:endParaRPr lang="en-US" dirty="0"/>
          </a:p>
          <a:p>
            <a:pPr marL="342900" indent="-342900">
              <a:buFont typeface="Arial" panose="020B0604020202020204" pitchFamily="34" charset="0"/>
              <a:buChar char="•"/>
            </a:pPr>
            <a:r>
              <a:rPr lang="en-US" dirty="0"/>
              <a:t>Logistics - inventory, supply chain management</a:t>
            </a:r>
          </a:p>
          <a:p>
            <a:pPr marL="342900" indent="-342900">
              <a:buFont typeface="Arial" panose="020B0604020202020204" pitchFamily="34" charset="0"/>
              <a:buChar char="•"/>
            </a:pPr>
            <a:r>
              <a:rPr lang="en-US" dirty="0"/>
              <a:t>Data management</a:t>
            </a:r>
          </a:p>
          <a:p>
            <a:pPr marL="342900" indent="-342900">
              <a:buFont typeface="Arial" panose="020B0604020202020204" pitchFamily="34" charset="0"/>
              <a:buChar char="•"/>
            </a:pPr>
            <a:r>
              <a:rPr lang="en-US" dirty="0"/>
              <a:t>Automation of billing, optimization of scheduling</a:t>
            </a:r>
          </a:p>
          <a:p>
            <a:pPr marL="342900" indent="-342900">
              <a:buFont typeface="Arial" panose="020B0604020202020204" pitchFamily="34" charset="0"/>
              <a:buChar char="•"/>
            </a:pPr>
            <a:r>
              <a:rPr lang="en-US" dirty="0"/>
              <a:t>Medical imaging – identifying pathology, quantifying disease progression</a:t>
            </a:r>
          </a:p>
          <a:p>
            <a:pPr marL="342900" indent="-342900">
              <a:buFont typeface="Arial" panose="020B0604020202020204" pitchFamily="34" charset="0"/>
              <a:buChar char="•"/>
            </a:pPr>
            <a:r>
              <a:rPr lang="en-US" dirty="0"/>
              <a:t>Streamlining diagnosis processes</a:t>
            </a:r>
          </a:p>
          <a:p>
            <a:pPr marL="342900" indent="-342900">
              <a:buFont typeface="Arial" panose="020B0604020202020204" pitchFamily="34" charset="0"/>
              <a:buChar char="•"/>
            </a:pPr>
            <a:r>
              <a:rPr lang="en-US" dirty="0"/>
              <a:t>Patient monitoring – wearable devices</a:t>
            </a:r>
          </a:p>
          <a:p>
            <a:endParaRPr lang="en-US" dirty="0"/>
          </a:p>
        </p:txBody>
      </p:sp>
      <p:sp>
        <p:nvSpPr>
          <p:cNvPr id="4" name="TextBox 3">
            <a:extLst>
              <a:ext uri="{FF2B5EF4-FFF2-40B4-BE49-F238E27FC236}">
                <a16:creationId xmlns:a16="http://schemas.microsoft.com/office/drawing/2014/main" id="{DBAB4DCA-D85C-D477-CF35-D49B63151FE2}"/>
              </a:ext>
            </a:extLst>
          </p:cNvPr>
          <p:cNvSpPr txBox="1"/>
          <p:nvPr/>
        </p:nvSpPr>
        <p:spPr>
          <a:xfrm>
            <a:off x="399534" y="6359494"/>
            <a:ext cx="11294076" cy="523220"/>
          </a:xfrm>
          <a:prstGeom prst="rect">
            <a:avLst/>
          </a:prstGeom>
          <a:noFill/>
        </p:spPr>
        <p:txBody>
          <a:bodyPr wrap="square" rtlCol="0">
            <a:spAutoFit/>
          </a:bodyPr>
          <a:lstStyle/>
          <a:p>
            <a:r>
              <a:rPr lang="en-US" sz="1400" dirty="0"/>
              <a:t>Maleki </a:t>
            </a:r>
            <a:r>
              <a:rPr lang="en-US" sz="1400" dirty="0" err="1"/>
              <a:t>Varnosfaderani</a:t>
            </a:r>
            <a:r>
              <a:rPr lang="en-US" sz="1400" dirty="0"/>
              <a:t> S, </a:t>
            </a:r>
            <a:r>
              <a:rPr lang="en-US" sz="1400" dirty="0" err="1"/>
              <a:t>Forouzanfar</a:t>
            </a:r>
            <a:r>
              <a:rPr lang="en-US" sz="1400" dirty="0"/>
              <a:t> M. The Role of AI in Hospitals and Clinics: Transforming Healthcare in the 21st Century. Bioengineering (Basel). 2024 Mar 29;11(4):337.</a:t>
            </a:r>
          </a:p>
        </p:txBody>
      </p:sp>
    </p:spTree>
    <p:extLst>
      <p:ext uri="{BB962C8B-B14F-4D97-AF65-F5344CB8AC3E}">
        <p14:creationId xmlns:p14="http://schemas.microsoft.com/office/powerpoint/2010/main" val="1736715484"/>
      </p:ext>
    </p:extLst>
  </p:cSld>
  <p:clrMapOvr>
    <a:masterClrMapping/>
  </p:clrMapOvr>
  <mc:AlternateContent xmlns:mc="http://schemas.openxmlformats.org/markup-compatibility/2006" xmlns:p14="http://schemas.microsoft.com/office/powerpoint/2010/main">
    <mc:Choice Requires="p14">
      <p:transition spd="slow" p14:dur="2000" advTm="45681"/>
    </mc:Choice>
    <mc:Fallback xmlns="">
      <p:transition spd="slow" advTm="4568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85B8-2812-08C7-D7A2-84D01A590AA7}"/>
              </a:ext>
            </a:extLst>
          </p:cNvPr>
          <p:cNvSpPr>
            <a:spLocks noGrp="1"/>
          </p:cNvSpPr>
          <p:nvPr>
            <p:ph type="title"/>
          </p:nvPr>
        </p:nvSpPr>
        <p:spPr>
          <a:xfrm>
            <a:off x="589560" y="856180"/>
            <a:ext cx="4560584" cy="1128068"/>
          </a:xfrm>
        </p:spPr>
        <p:txBody>
          <a:bodyPr anchor="ctr">
            <a:normAutofit fontScale="90000"/>
          </a:bodyPr>
          <a:lstStyle/>
          <a:p>
            <a:r>
              <a:rPr lang="en-US" sz="3700" dirty="0"/>
              <a:t>Why Ophthalmology?</a:t>
            </a:r>
          </a:p>
        </p:txBody>
      </p:sp>
      <p:sp>
        <p:nvSpPr>
          <p:cNvPr id="3" name="Content Placeholder 2">
            <a:extLst>
              <a:ext uri="{FF2B5EF4-FFF2-40B4-BE49-F238E27FC236}">
                <a16:creationId xmlns:a16="http://schemas.microsoft.com/office/drawing/2014/main" id="{0862ED66-786A-C23F-169D-DB8965C1D185}"/>
              </a:ext>
            </a:extLst>
          </p:cNvPr>
          <p:cNvSpPr>
            <a:spLocks noGrp="1"/>
          </p:cNvSpPr>
          <p:nvPr>
            <p:ph idx="1"/>
          </p:nvPr>
        </p:nvSpPr>
        <p:spPr>
          <a:xfrm>
            <a:off x="312367" y="1593613"/>
            <a:ext cx="5373442" cy="4360107"/>
          </a:xfrm>
        </p:spPr>
        <p:txBody>
          <a:bodyPr anchor="ctr">
            <a:normAutofit/>
          </a:bodyPr>
          <a:lstStyle/>
          <a:p>
            <a:pPr marL="0" indent="0">
              <a:lnSpc>
                <a:spcPct val="150000"/>
              </a:lnSpc>
              <a:buNone/>
            </a:pPr>
            <a:r>
              <a:rPr lang="en-US" sz="2400" dirty="0"/>
              <a:t>Ophthalmology stands out as an ideal specialty for AI applications due to its </a:t>
            </a:r>
            <a:r>
              <a:rPr lang="en-US" sz="2400" b="1" dirty="0"/>
              <a:t>heavy reliance on imaging-based diagnostics </a:t>
            </a:r>
            <a:r>
              <a:rPr lang="en-US" sz="2400" dirty="0"/>
              <a:t>(e.g., fundus photography, optical coherence tomography (OCT)).</a:t>
            </a:r>
          </a:p>
        </p:txBody>
      </p:sp>
      <p:pic>
        <p:nvPicPr>
          <p:cNvPr id="5" name="Picture 4" descr="A collage of images of eye diseases&#10;&#10;Description automatically generated">
            <a:extLst>
              <a:ext uri="{FF2B5EF4-FFF2-40B4-BE49-F238E27FC236}">
                <a16:creationId xmlns:a16="http://schemas.microsoft.com/office/drawing/2014/main" id="{5CAF73A0-36A4-A561-24A1-BD73A798A0C2}"/>
              </a:ext>
            </a:extLst>
          </p:cNvPr>
          <p:cNvPicPr>
            <a:picLocks noChangeAspect="1"/>
          </p:cNvPicPr>
          <p:nvPr/>
        </p:nvPicPr>
        <p:blipFill>
          <a:blip r:embed="rId3">
            <a:extLst>
              <a:ext uri="{28A0092B-C50C-407E-A947-70E740481C1C}">
                <a14:useLocalDpi xmlns:a14="http://schemas.microsoft.com/office/drawing/2010/main" val="0"/>
              </a:ext>
            </a:extLst>
          </a:blip>
          <a:srcRect l="4262" r="7795" b="-1"/>
          <a:stretch/>
        </p:blipFill>
        <p:spPr>
          <a:xfrm>
            <a:off x="5977788" y="799352"/>
            <a:ext cx="5425410" cy="5259296"/>
          </a:xfrm>
          <a:prstGeom prst="rect">
            <a:avLst/>
          </a:prstGeom>
        </p:spPr>
      </p:pic>
    </p:spTree>
    <p:extLst>
      <p:ext uri="{BB962C8B-B14F-4D97-AF65-F5344CB8AC3E}">
        <p14:creationId xmlns:p14="http://schemas.microsoft.com/office/powerpoint/2010/main" val="3178576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E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3B570-0669-CB1D-B92B-0DC0026191E9}"/>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2267FBF2-8197-35C1-FC98-21740114F602}"/>
              </a:ext>
            </a:extLst>
          </p:cNvPr>
          <p:cNvSpPr>
            <a:spLocks noGrp="1"/>
          </p:cNvSpPr>
          <p:nvPr>
            <p:ph idx="1"/>
          </p:nvPr>
        </p:nvSpPr>
        <p:spPr/>
        <p:txBody>
          <a:bodyPr>
            <a:normAutofit/>
          </a:bodyPr>
          <a:lstStyle/>
          <a:p>
            <a:r>
              <a:rPr lang="en-US" sz="4800" dirty="0"/>
              <a:t>Types of Ophthalmic images</a:t>
            </a:r>
          </a:p>
        </p:txBody>
      </p:sp>
    </p:spTree>
    <p:extLst>
      <p:ext uri="{BB962C8B-B14F-4D97-AF65-F5344CB8AC3E}">
        <p14:creationId xmlns:p14="http://schemas.microsoft.com/office/powerpoint/2010/main" val="394624360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LevelVTI">
  <a:themeElements>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10.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11.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12.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13.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14.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15.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16.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17.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18.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19.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2.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20.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21.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22.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23.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24.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25.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26.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27.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28.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29.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3.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30.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31.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32.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33.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34.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4.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5.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6.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7.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8.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ppt/theme/themeOverride9.xml><?xml version="1.0" encoding="utf-8"?>
<a:themeOverride xmlns:a="http://schemas.openxmlformats.org/drawingml/2006/main">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12153</TotalTime>
  <Words>4393</Words>
  <Application>Microsoft Macintosh PowerPoint</Application>
  <PresentationFormat>Widescreen</PresentationFormat>
  <Paragraphs>364</Paragraphs>
  <Slides>59</Slides>
  <Notes>29</Notes>
  <HiddenSlides>1</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59</vt:i4>
      </vt:variant>
    </vt:vector>
  </HeadingPairs>
  <TitlesOfParts>
    <vt:vector size="70" baseType="lpstr">
      <vt:lpstr>Aptos</vt:lpstr>
      <vt:lpstr>Arial</vt:lpstr>
      <vt:lpstr>Bookman Old Style</vt:lpstr>
      <vt:lpstr>Calibri</vt:lpstr>
      <vt:lpstr>Calibri Light</vt:lpstr>
      <vt:lpstr>Google Sans</vt:lpstr>
      <vt:lpstr>Lucida Grande</vt:lpstr>
      <vt:lpstr>Seaford</vt:lpstr>
      <vt:lpstr>Times New Roman</vt:lpstr>
      <vt:lpstr>LevelVTI</vt:lpstr>
      <vt:lpstr>Office Theme</vt:lpstr>
      <vt:lpstr>Artificial Intelligence in Ophthalmology</vt:lpstr>
      <vt:lpstr>Financial disclosure</vt:lpstr>
      <vt:lpstr>Revolutionizing Eye Care with Artificial Intelligence (AI): The Future of Ophthalmology</vt:lpstr>
      <vt:lpstr>A Brief Introduction to AI</vt:lpstr>
      <vt:lpstr>A Brief Introduction to AI: Machine Learning &amp; Deep Learning </vt:lpstr>
      <vt:lpstr>A Brief Introduction to AI: A Closer Look at Popular Deep Learning Models</vt:lpstr>
      <vt:lpstr>AI Applications in Healthcare</vt:lpstr>
      <vt:lpstr>Why Ophthalmology?</vt:lpstr>
      <vt:lpstr>PowerPoint Presentation</vt:lpstr>
      <vt:lpstr>Types of Ophthalmic images</vt:lpstr>
      <vt:lpstr>PowerPoint Presentation</vt:lpstr>
      <vt:lpstr>PowerPoint Presentation</vt:lpstr>
      <vt:lpstr>Ophthalmic diseases</vt:lpstr>
      <vt:lpstr>Ophthalmic diseases  </vt:lpstr>
      <vt:lpstr>AI in Ophthalmology: Overview of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in Ophthalmology: Image-based Applications in Retinal Disease</vt:lpstr>
      <vt:lpstr>AI in Ophthalmology: Image-based Applications in Retinal Disease</vt:lpstr>
      <vt:lpstr>PowerPoint Presentation</vt:lpstr>
      <vt:lpstr>PowerPoint Presentation</vt:lpstr>
      <vt:lpstr>PowerPoint Presentation</vt:lpstr>
      <vt:lpstr>AI-based feature extraction OCT retinal sublayer thickness quantification</vt:lpstr>
      <vt:lpstr>PowerPoint Presentation</vt:lpstr>
      <vt:lpstr>AI-based feature extraction Choroidal vessel segmentation</vt:lpstr>
      <vt:lpstr>AI-based feature extraction Choroidal layer segmentation</vt:lpstr>
      <vt:lpstr>PowerPoint Presentation</vt:lpstr>
      <vt:lpstr>PowerPoint Presentation</vt:lpstr>
      <vt:lpstr>AI in Ophthalmology: Image-based Applications in Retinal Disease </vt:lpstr>
      <vt:lpstr>PowerPoint Presentation</vt:lpstr>
      <vt:lpstr>PowerPoint Presentation</vt:lpstr>
      <vt:lpstr>AI in Ophthalmology: Image-based Applications in Retinal Disease </vt:lpstr>
      <vt:lpstr>AI in Ophthalmology: Image-based Applications in Retinal Disease </vt:lpstr>
      <vt:lpstr>PowerPoint Presentation</vt:lpstr>
      <vt:lpstr>PowerPoint Presentation</vt:lpstr>
      <vt:lpstr>PowerPoint Presentation</vt:lpstr>
      <vt:lpstr>PowerPoint Presentation</vt:lpstr>
      <vt:lpstr>Feature quantification based on synthetic Images Choroid layer segmentation</vt:lpstr>
      <vt:lpstr>AI in Ophthalmology: Large Language Models</vt:lpstr>
      <vt:lpstr>AI in Ophthalmology: Future Implementations of Large Language Models</vt:lpstr>
      <vt:lpstr>AI in Ophthalmic Triage: The DOTS System</vt:lpstr>
      <vt:lpstr>AI in Clinical Trials</vt:lpstr>
      <vt:lpstr>Data Management and Analysis with AI</vt:lpstr>
      <vt:lpstr>Monitoring and Outcome Assessment</vt:lpstr>
      <vt:lpstr>PowerPoint Presentation</vt:lpstr>
      <vt:lpstr>Challenges  </vt:lpstr>
      <vt:lpstr>Ethical Considerations</vt:lpstr>
      <vt:lpstr>The Future of AI in Ophthalmology</vt:lpstr>
      <vt:lpstr>Foundational models and Federated learning </vt:lpstr>
      <vt:lpstr>Conclusion</vt:lpstr>
      <vt:lpstr>Acknowledgement</vt:lpstr>
      <vt:lpstr>Choroidal Analysis Research (CAR) Team</vt:lpstr>
      <vt:lpstr>Get in touch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Zarnegar, Arman Yaheya</dc:creator>
  <cp:lastModifiedBy>Adam Berger</cp:lastModifiedBy>
  <cp:revision>17</cp:revision>
  <dcterms:created xsi:type="dcterms:W3CDTF">2024-08-19T17:51:00Z</dcterms:created>
  <dcterms:modified xsi:type="dcterms:W3CDTF">2024-10-01T16:20:47Z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e4b1be8-281e-475d-98b0-21c3457e5a46_Enabled">
    <vt:lpwstr>true</vt:lpwstr>
  </property>
  <property fmtid="{D5CDD505-2E9C-101B-9397-08002B2CF9AE}" pid="3" name="MSIP_Label_5e4b1be8-281e-475d-98b0-21c3457e5a46_SetDate">
    <vt:lpwstr>2024-08-30T08:10:04Z</vt:lpwstr>
  </property>
  <property fmtid="{D5CDD505-2E9C-101B-9397-08002B2CF9AE}" pid="4" name="MSIP_Label_5e4b1be8-281e-475d-98b0-21c3457e5a46_Method">
    <vt:lpwstr>Standard</vt:lpwstr>
  </property>
  <property fmtid="{D5CDD505-2E9C-101B-9397-08002B2CF9AE}" pid="5" name="MSIP_Label_5e4b1be8-281e-475d-98b0-21c3457e5a46_Name">
    <vt:lpwstr>Public</vt:lpwstr>
  </property>
  <property fmtid="{D5CDD505-2E9C-101B-9397-08002B2CF9AE}" pid="6" name="MSIP_Label_5e4b1be8-281e-475d-98b0-21c3457e5a46_SiteId">
    <vt:lpwstr>8b3dd73e-4e72-4679-b191-56da1588712b</vt:lpwstr>
  </property>
  <property fmtid="{D5CDD505-2E9C-101B-9397-08002B2CF9AE}" pid="7" name="MSIP_Label_5e4b1be8-281e-475d-98b0-21c3457e5a46_ActionId">
    <vt:lpwstr>b643ee48-5cf0-4f86-8803-5ca0802cc377</vt:lpwstr>
  </property>
  <property fmtid="{D5CDD505-2E9C-101B-9397-08002B2CF9AE}" pid="8" name="MSIP_Label_5e4b1be8-281e-475d-98b0-21c3457e5a46_ContentBits">
    <vt:lpwstr>0</vt:lpwstr>
  </property>
</Properties>
</file>